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99"/>
  </p:notesMasterIdLst>
  <p:handoutMasterIdLst>
    <p:handoutMasterId r:id="rId100"/>
  </p:handoutMasterIdLst>
  <p:sldIdLst>
    <p:sldId id="330" r:id="rId3"/>
    <p:sldId id="333" r:id="rId4"/>
    <p:sldId id="688" r:id="rId5"/>
    <p:sldId id="689" r:id="rId6"/>
    <p:sldId id="690" r:id="rId7"/>
    <p:sldId id="874" r:id="rId8"/>
    <p:sldId id="962" r:id="rId9"/>
    <p:sldId id="691" r:id="rId10"/>
    <p:sldId id="875" r:id="rId11"/>
    <p:sldId id="876" r:id="rId12"/>
    <p:sldId id="877" r:id="rId13"/>
    <p:sldId id="878" r:id="rId14"/>
    <p:sldId id="879" r:id="rId15"/>
    <p:sldId id="880" r:id="rId16"/>
    <p:sldId id="881" r:id="rId17"/>
    <p:sldId id="882" r:id="rId18"/>
    <p:sldId id="883" r:id="rId19"/>
    <p:sldId id="884" r:id="rId20"/>
    <p:sldId id="885" r:id="rId21"/>
    <p:sldId id="886" r:id="rId22"/>
    <p:sldId id="887" r:id="rId23"/>
    <p:sldId id="888" r:id="rId24"/>
    <p:sldId id="889" r:id="rId25"/>
    <p:sldId id="890" r:id="rId26"/>
    <p:sldId id="891" r:id="rId27"/>
    <p:sldId id="892" r:id="rId28"/>
    <p:sldId id="893" r:id="rId29"/>
    <p:sldId id="894" r:id="rId30"/>
    <p:sldId id="895" r:id="rId31"/>
    <p:sldId id="896" r:id="rId32"/>
    <p:sldId id="897" r:id="rId33"/>
    <p:sldId id="898" r:id="rId34"/>
    <p:sldId id="899" r:id="rId35"/>
    <p:sldId id="900" r:id="rId36"/>
    <p:sldId id="901" r:id="rId37"/>
    <p:sldId id="902" r:id="rId38"/>
    <p:sldId id="903" r:id="rId39"/>
    <p:sldId id="904" r:id="rId40"/>
    <p:sldId id="905" r:id="rId41"/>
    <p:sldId id="334" r:id="rId42"/>
    <p:sldId id="906" r:id="rId43"/>
    <p:sldId id="907" r:id="rId44"/>
    <p:sldId id="909" r:id="rId45"/>
    <p:sldId id="910" r:id="rId46"/>
    <p:sldId id="911" r:id="rId47"/>
    <p:sldId id="912" r:id="rId48"/>
    <p:sldId id="913" r:id="rId49"/>
    <p:sldId id="964" r:id="rId50"/>
    <p:sldId id="915" r:id="rId51"/>
    <p:sldId id="916" r:id="rId52"/>
    <p:sldId id="917" r:id="rId53"/>
    <p:sldId id="918" r:id="rId54"/>
    <p:sldId id="919" r:id="rId55"/>
    <p:sldId id="920" r:id="rId56"/>
    <p:sldId id="921" r:id="rId57"/>
    <p:sldId id="922" r:id="rId58"/>
    <p:sldId id="923" r:id="rId59"/>
    <p:sldId id="924" r:id="rId60"/>
    <p:sldId id="925" r:id="rId61"/>
    <p:sldId id="926" r:id="rId62"/>
    <p:sldId id="927" r:id="rId63"/>
    <p:sldId id="928" r:id="rId64"/>
    <p:sldId id="929" r:id="rId65"/>
    <p:sldId id="930" r:id="rId66"/>
    <p:sldId id="931" r:id="rId67"/>
    <p:sldId id="932" r:id="rId68"/>
    <p:sldId id="933" r:id="rId69"/>
    <p:sldId id="934" r:id="rId70"/>
    <p:sldId id="935" r:id="rId71"/>
    <p:sldId id="936" r:id="rId72"/>
    <p:sldId id="937" r:id="rId73"/>
    <p:sldId id="938" r:id="rId74"/>
    <p:sldId id="939" r:id="rId75"/>
    <p:sldId id="940" r:id="rId76"/>
    <p:sldId id="941" r:id="rId77"/>
    <p:sldId id="942" r:id="rId78"/>
    <p:sldId id="943" r:id="rId79"/>
    <p:sldId id="944" r:id="rId80"/>
    <p:sldId id="945" r:id="rId81"/>
    <p:sldId id="946" r:id="rId82"/>
    <p:sldId id="965" r:id="rId83"/>
    <p:sldId id="966" r:id="rId84"/>
    <p:sldId id="949" r:id="rId85"/>
    <p:sldId id="963" r:id="rId86"/>
    <p:sldId id="951" r:id="rId87"/>
    <p:sldId id="967" r:id="rId88"/>
    <p:sldId id="953" r:id="rId89"/>
    <p:sldId id="954" r:id="rId90"/>
    <p:sldId id="968" r:id="rId91"/>
    <p:sldId id="969" r:id="rId92"/>
    <p:sldId id="970" r:id="rId93"/>
    <p:sldId id="971" r:id="rId94"/>
    <p:sldId id="972" r:id="rId95"/>
    <p:sldId id="973" r:id="rId96"/>
    <p:sldId id="974" r:id="rId97"/>
    <p:sldId id="687" r:id="rId98"/>
  </p:sldIdLst>
  <p:sldSz cx="12192000" cy="6858000"/>
  <p:notesSz cx="6858000" cy="9144000"/>
  <p:embeddedFontLst>
    <p:embeddedFont>
      <p:font typeface="Calibri" panose="020F0502020204030204" pitchFamily="34" charset="0"/>
      <p:regular r:id="rId101"/>
      <p:bold r:id="rId102"/>
      <p:italic r:id="rId103"/>
      <p:boldItalic r:id="rId104"/>
    </p:embeddedFont>
    <p:embeddedFont>
      <p:font typeface="Consolas" panose="020B0609020204030204" pitchFamily="49" charset="0"/>
      <p:regular r:id="rId105"/>
      <p:bold r:id="rId106"/>
      <p:italic r:id="rId107"/>
      <p:boldItalic r:id="rId108"/>
    </p:embeddedFont>
    <p:embeddedFont>
      <p:font typeface="Verdana" panose="020B0604030504040204" pitchFamily="3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3" orient="horz" pos="2228" userDrawn="1">
          <p15:clr>
            <a:srgbClr val="A4A3A4"/>
          </p15:clr>
        </p15:guide>
        <p15:guide id="5" orient="horz" pos="428" userDrawn="1">
          <p15:clr>
            <a:srgbClr val="A4A3A4"/>
          </p15:clr>
        </p15:guide>
        <p15:guide id="6" pos="7355" userDrawn="1">
          <p15:clr>
            <a:srgbClr val="A4A3A4"/>
          </p15:clr>
        </p15:guide>
        <p15:guide id="7" pos="32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6" autoAdjust="0"/>
    <p:restoredTop sz="48000" autoAdjust="0"/>
  </p:normalViewPr>
  <p:slideViewPr>
    <p:cSldViewPr snapToGrid="0" snapToObjects="1">
      <p:cViewPr varScale="1">
        <p:scale>
          <a:sx n="90" d="100"/>
          <a:sy n="90" d="100"/>
        </p:scale>
        <p:origin x="606" y="90"/>
      </p:cViewPr>
      <p:guideLst>
        <p:guide orient="horz" pos="3929"/>
        <p:guide orient="horz" pos="2228"/>
        <p:guide orient="horz" pos="428"/>
        <p:guide pos="7355"/>
        <p:guide pos="325"/>
      </p:guideLst>
    </p:cSldViewPr>
  </p:slideViewPr>
  <p:outlineViewPr>
    <p:cViewPr>
      <p:scale>
        <a:sx n="33" d="100"/>
        <a:sy n="33" d="100"/>
      </p:scale>
      <p:origin x="0" y="-28866"/>
    </p:cViewPr>
  </p:outlineViewPr>
  <p:notesTextViewPr>
    <p:cViewPr>
      <p:scale>
        <a:sx n="125" d="100"/>
        <a:sy n="125" d="100"/>
      </p:scale>
      <p:origin x="0" y="-2352"/>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2.fntdata"/><Relationship Id="rId16" Type="http://schemas.openxmlformats.org/officeDocument/2006/relationships/slide" Target="slides/slide14.xml"/><Relationship Id="rId107" Type="http://schemas.openxmlformats.org/officeDocument/2006/relationships/font" Target="fonts/font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2.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0.fntdata"/><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handoutMaster" Target="handoutMasters/handoutMaster1.xml"/><Relationship Id="rId105"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93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33301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Long Description:</a:t>
            </a:r>
          </a:p>
          <a:p>
            <a:r>
              <a:rPr lang="en-IN" sz="1200" b="0" i="0" u="none" strike="noStrike" kern="1200" cap="none" dirty="0">
                <a:solidFill>
                  <a:schemeClr val="dk1"/>
                </a:solidFill>
                <a:effectLst/>
                <a:latin typeface="Arial"/>
                <a:ea typeface="Arial"/>
                <a:cs typeface="Arial"/>
                <a:sym typeface="Arial"/>
              </a:rPr>
              <a:t>while open parenthesis TRUE close parenthesis open curly bracket forward slash asterisk repeat forever forward slash asterisk forward slash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type underscore prompt open close parenthesis semi colon forward slash asterisk display prompt on the screen asterisk forward slash </a:t>
            </a:r>
          </a:p>
          <a:p>
            <a:r>
              <a:rPr lang="en-IN" sz="1200" b="0" i="0" u="none" strike="noStrike" kern="1200" cap="none" dirty="0">
                <a:solidFill>
                  <a:schemeClr val="dk1"/>
                </a:solidFill>
                <a:effectLst/>
                <a:latin typeface="Arial"/>
                <a:ea typeface="Arial"/>
                <a:cs typeface="Arial"/>
                <a:sym typeface="Arial"/>
              </a:rPr>
              <a:t>read underscore command open parenthesis command comma params close parenthesis semi colon forward slash asterisk read input line from keyboard asterisk forward slash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err="1">
                <a:solidFill>
                  <a:schemeClr val="dk1"/>
                </a:solidFill>
                <a:effectLst/>
                <a:latin typeface="Arial"/>
                <a:ea typeface="Arial"/>
                <a:cs typeface="Arial"/>
                <a:sym typeface="Arial"/>
              </a:rPr>
              <a:t>pid</a:t>
            </a:r>
            <a:r>
              <a:rPr lang="en-IN" sz="1200" b="0" i="0" u="none" strike="noStrike" kern="1200" cap="none" dirty="0">
                <a:solidFill>
                  <a:schemeClr val="dk1"/>
                </a:solidFill>
                <a:effectLst/>
                <a:latin typeface="Arial"/>
                <a:ea typeface="Arial"/>
                <a:cs typeface="Arial"/>
                <a:sym typeface="Arial"/>
              </a:rPr>
              <a:t> equals fork open close parenthesis semi colon forward slash asterisk fork off a child process asterisk forward slash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if open parenthesis </a:t>
            </a:r>
            <a:r>
              <a:rPr lang="en-IN" sz="1200" b="0" i="0" u="none" strike="noStrike" kern="1200" cap="none" dirty="0" err="1">
                <a:solidFill>
                  <a:schemeClr val="dk1"/>
                </a:solidFill>
                <a:effectLst/>
                <a:latin typeface="Arial"/>
                <a:ea typeface="Arial"/>
                <a:cs typeface="Arial"/>
                <a:sym typeface="Arial"/>
              </a:rPr>
              <a:t>pid</a:t>
            </a:r>
            <a:r>
              <a:rPr lang="en-IN" sz="1200" b="0" i="0" u="none" strike="noStrike" kern="1200" cap="none" dirty="0">
                <a:solidFill>
                  <a:schemeClr val="dk1"/>
                </a:solidFill>
                <a:effectLst/>
                <a:latin typeface="Arial"/>
                <a:ea typeface="Arial"/>
                <a:cs typeface="Arial"/>
                <a:sym typeface="Arial"/>
              </a:rPr>
              <a:t> less than 0 close parenthesis open curly bracket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err="1">
                <a:solidFill>
                  <a:schemeClr val="dk1"/>
                </a:solidFill>
                <a:effectLst/>
                <a:latin typeface="Arial"/>
                <a:ea typeface="Arial"/>
                <a:cs typeface="Arial"/>
                <a:sym typeface="Arial"/>
              </a:rPr>
              <a:t>printf</a:t>
            </a:r>
            <a:r>
              <a:rPr lang="en-IN" sz="1200" b="0" i="0" u="none" strike="noStrike" kern="1200" cap="none" dirty="0">
                <a:solidFill>
                  <a:schemeClr val="dk1"/>
                </a:solidFill>
                <a:effectLst/>
                <a:latin typeface="Arial"/>
                <a:ea typeface="Arial"/>
                <a:cs typeface="Arial"/>
                <a:sym typeface="Arial"/>
              </a:rPr>
              <a:t> open parenthesis double quote Unable to fork 0 close parenthesis semi colon forward slash asterisk error condition asterisk forward slash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continue semi colon forward slash asterisk repeat the loop asterisk forward slash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close curly bracket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if open parenthesis </a:t>
            </a:r>
            <a:r>
              <a:rPr lang="en-IN" sz="1200" b="0" i="0" u="none" strike="noStrike" kern="1200" cap="none" dirty="0" err="1">
                <a:solidFill>
                  <a:schemeClr val="dk1"/>
                </a:solidFill>
                <a:effectLst/>
                <a:latin typeface="Arial"/>
                <a:ea typeface="Arial"/>
                <a:cs typeface="Arial"/>
                <a:sym typeface="Arial"/>
              </a:rPr>
              <a:t>pid</a:t>
            </a:r>
            <a:r>
              <a:rPr lang="en-IN" sz="1200" b="0" i="0" u="none" strike="noStrike" kern="1200" cap="none" dirty="0">
                <a:solidFill>
                  <a:schemeClr val="dk1"/>
                </a:solidFill>
                <a:effectLst/>
                <a:latin typeface="Arial"/>
                <a:ea typeface="Arial"/>
                <a:cs typeface="Arial"/>
                <a:sym typeface="Arial"/>
              </a:rPr>
              <a:t> exclamation mark equals 0 close parenthesis open curly bracket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err="1">
                <a:solidFill>
                  <a:schemeClr val="dk1"/>
                </a:solidFill>
                <a:effectLst/>
                <a:latin typeface="Arial"/>
                <a:ea typeface="Arial"/>
                <a:cs typeface="Arial"/>
                <a:sym typeface="Arial"/>
              </a:rPr>
              <a:t>waitpid</a:t>
            </a:r>
            <a:r>
              <a:rPr lang="en-IN" sz="1200" b="0" i="0" u="none" strike="noStrike" kern="1200" cap="none" dirty="0">
                <a:solidFill>
                  <a:schemeClr val="dk1"/>
                </a:solidFill>
                <a:effectLst/>
                <a:latin typeface="Arial"/>
                <a:ea typeface="Arial"/>
                <a:cs typeface="Arial"/>
                <a:sym typeface="Arial"/>
              </a:rPr>
              <a:t> open parenthesis minus 1 comma ampersand status comma 0 close parenthesis semi colon forward slash asterisk parent waits for child asterisk forward slash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close curly bracket else open curly bracket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err="1">
                <a:solidFill>
                  <a:schemeClr val="dk1"/>
                </a:solidFill>
                <a:effectLst/>
                <a:latin typeface="Arial"/>
                <a:ea typeface="Arial"/>
                <a:cs typeface="Arial"/>
                <a:sym typeface="Arial"/>
              </a:rPr>
              <a:t>execve</a:t>
            </a:r>
            <a:r>
              <a:rPr lang="en-IN" sz="1200" b="0" i="0" u="none" strike="noStrike" kern="1200" cap="none" dirty="0">
                <a:solidFill>
                  <a:schemeClr val="dk1"/>
                </a:solidFill>
                <a:effectLst/>
                <a:latin typeface="Arial"/>
                <a:ea typeface="Arial"/>
                <a:cs typeface="Arial"/>
                <a:sym typeface="Arial"/>
              </a:rPr>
              <a:t> open parenthesis command comma params comma 0 close parenthesis semi colon forward slash asterisk child does the work asterisk forward slash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close curly bracket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26809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Long Description:</a:t>
            </a:r>
          </a:p>
          <a:p>
            <a:r>
              <a:rPr lang="en-US" sz="1200" b="0" i="0" u="none" strike="noStrike" kern="1200" cap="none" dirty="0">
                <a:solidFill>
                  <a:schemeClr val="dk1"/>
                </a:solidFill>
                <a:effectLst/>
                <a:latin typeface="Arial"/>
                <a:ea typeface="Arial"/>
                <a:cs typeface="Arial"/>
                <a:sym typeface="Arial"/>
              </a:rPr>
              <a:t>The figure shows a rectangular block that is divided into two layers. The first layer consists of three circles labeled </a:t>
            </a:r>
            <a:r>
              <a:rPr lang="en-US" sz="1200" b="0" i="0" u="none" strike="noStrike" kern="1200" cap="none" dirty="0" err="1">
                <a:solidFill>
                  <a:schemeClr val="dk1"/>
                </a:solidFill>
                <a:effectLst/>
                <a:latin typeface="Arial"/>
                <a:ea typeface="Arial"/>
                <a:cs typeface="Arial"/>
                <a:sym typeface="Arial"/>
              </a:rPr>
              <a:t>sh</a:t>
            </a:r>
            <a:r>
              <a:rPr lang="en-US" sz="1200" b="0" i="0" u="none" strike="noStrike" kern="1200" cap="none" dirty="0">
                <a:solidFill>
                  <a:schemeClr val="dk1"/>
                </a:solidFill>
                <a:effectLst/>
                <a:latin typeface="Arial"/>
                <a:ea typeface="Arial"/>
                <a:cs typeface="Arial"/>
                <a:sym typeface="Arial"/>
              </a:rPr>
              <a:t>, </a:t>
            </a:r>
            <a:r>
              <a:rPr lang="en-US" sz="1200" b="0" i="0" u="none" strike="noStrike" kern="1200" cap="none" dirty="0" err="1">
                <a:solidFill>
                  <a:schemeClr val="dk1"/>
                </a:solidFill>
                <a:effectLst/>
                <a:latin typeface="Arial"/>
                <a:ea typeface="Arial"/>
                <a:cs typeface="Arial"/>
                <a:sym typeface="Arial"/>
              </a:rPr>
              <a:t>sh</a:t>
            </a:r>
            <a:r>
              <a:rPr lang="en-US" sz="1200" b="0" i="0" u="none" strike="noStrike" kern="1200" cap="none" dirty="0">
                <a:solidFill>
                  <a:schemeClr val="dk1"/>
                </a:solidFill>
                <a:effectLst/>
                <a:latin typeface="Arial"/>
                <a:ea typeface="Arial"/>
                <a:cs typeface="Arial"/>
                <a:sym typeface="Arial"/>
              </a:rPr>
              <a:t>, and Is, they are again labeled P I D equals 501, P I D equals 748, and P I D equals 748. The second layer consists of two rectangular blocks labeled fork code and exec code. An arrow labeled New process is pointed to the second circle. Another arrow labeled the Same process is pointed to the second and third circles. An arrow is pointed to the fork code block and labeled Allocate child’s task structure Fill child’s task structure from parent Allocate child’s stack and user area Fill child’s user area from parent Allocate P I D for child Set up a child to share parent’s text Copy page tables for data and stack Set up sharing of open files Copy parent’s registers to the child. Another arrow is pointed to the exec code block and labeled Find the executable program Verify the execute permission Read and verify the header Copy arguments, environ to kernel Free the old address space Allocate new address space Copy arguments, environ to stack Reset signals Initialize registers. The steps are given as follows: 1. An arrow labeled Fork calls from the first circle to the fork code. 2. An arrow labeled New </a:t>
            </a:r>
            <a:r>
              <a:rPr lang="en-US" sz="1200" b="0" i="0" u="none" strike="noStrike" kern="1200" cap="none" dirty="0" err="1">
                <a:solidFill>
                  <a:schemeClr val="dk1"/>
                </a:solidFill>
                <a:effectLst/>
                <a:latin typeface="Arial"/>
                <a:ea typeface="Arial"/>
                <a:cs typeface="Arial"/>
                <a:sym typeface="Arial"/>
              </a:rPr>
              <a:t>sh</a:t>
            </a:r>
            <a:r>
              <a:rPr lang="en-US" sz="1200" b="0" i="0" u="none" strike="noStrike" kern="1200" cap="none" dirty="0">
                <a:solidFill>
                  <a:schemeClr val="dk1"/>
                </a:solidFill>
                <a:effectLst/>
                <a:latin typeface="Arial"/>
                <a:ea typeface="Arial"/>
                <a:cs typeface="Arial"/>
                <a:sym typeface="Arial"/>
              </a:rPr>
              <a:t> created from the fork code to the second circle. 3. An arrow labeled exec call from the second circle to the exec code. 4. An arrow labeled </a:t>
            </a:r>
            <a:r>
              <a:rPr lang="en-US" sz="1200" b="0" i="0" u="none" strike="noStrike" kern="1200" cap="none" dirty="0" err="1">
                <a:solidFill>
                  <a:schemeClr val="dk1"/>
                </a:solidFill>
                <a:effectLst/>
                <a:latin typeface="Arial"/>
                <a:ea typeface="Arial"/>
                <a:cs typeface="Arial"/>
                <a:sym typeface="Arial"/>
              </a:rPr>
              <a:t>sh</a:t>
            </a:r>
            <a:r>
              <a:rPr lang="en-US" sz="1200" b="0" i="0" u="none" strike="noStrike" kern="1200" cap="none" dirty="0">
                <a:solidFill>
                  <a:schemeClr val="dk1"/>
                </a:solidFill>
                <a:effectLst/>
                <a:latin typeface="Arial"/>
                <a:ea typeface="Arial"/>
                <a:cs typeface="Arial"/>
                <a:sym typeface="Arial"/>
              </a:rPr>
              <a:t> overlaid with Is from the exec code to the third circle.</a:t>
            </a:r>
            <a:r>
              <a:rPr lang="en-US" dirty="0"/>
              <a:t> </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4600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64355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(a): The first figure shows a vertical block labeled Per C P U run queue in the Linux O(1) scheduler which is divided into six parts. The first part is labeled Flags, C P U, Static underscore </a:t>
            </a:r>
            <a:r>
              <a:rPr lang="en-US" sz="1200" b="0" i="0" u="none" strike="noStrike" kern="1200" cap="none" noProof="0" dirty="0" err="1">
                <a:solidFill>
                  <a:schemeClr val="dk1"/>
                </a:solidFill>
                <a:effectLst/>
                <a:latin typeface="Arial"/>
                <a:ea typeface="Arial"/>
                <a:cs typeface="Arial"/>
                <a:sym typeface="Arial"/>
              </a:rPr>
              <a:t>prio</a:t>
            </a:r>
            <a:r>
              <a:rPr lang="en-US" sz="1200" b="0" i="0" u="none" strike="noStrike" kern="1200" cap="none" noProof="0" dirty="0">
                <a:solidFill>
                  <a:schemeClr val="dk1"/>
                </a:solidFill>
                <a:effectLst/>
                <a:latin typeface="Arial"/>
                <a:ea typeface="Arial"/>
                <a:cs typeface="Arial"/>
                <a:sym typeface="Arial"/>
              </a:rPr>
              <a:t>, and &lt;…&gt;. The second part is labeled Active. The third part is labeled Expired. The fourth part is labeled &lt;..&gt;. The fifth part is labeled Priority 0, Array open square bracket 0 close square bracket, and Priority 139. The sixth part is labeled Priority 0, Array open square bracket 1 close square bracket, and Priority 139. An arrow is pointing from the second layer to the sixth layer. Another arrow is pointing from the third layer to the fifth layer.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(b): The figure shows a tree labeled Per C P U red-black tree in the C F S scheduler. The tree diagram starts with the number 35. This block is connected to two blocks labeled 26 and 47. 26 is connected to two blocks labeled 10 and 30 and 47 is connected to two blocks labeled 38 and 62. 10 is connected to two blocks labeled 3 and NIL and 30 is connected to two blocks labeled 27 and NIL 38 is connected to two blocks 45 and NIL and 62 is connected to two blocks labeled 86 and NIL. 3 is connected to two blocks labeled NIL and NIL and 27 is connected to two blocks labeled NIL and NIL. 45 is connected to two blocks labeled NIL and NIL. 86 is connected to two blocks labeled NIL and NIL.</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76629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first figure (a) shows a vertical block labeled Per C P U run queue in the Linux O(1) scheduler which is divided into six parts. The first part is labeled Flags, C P U, </a:t>
            </a:r>
            <a:r>
              <a:rPr lang="en-US" sz="1200" b="0" i="0" u="none" strike="noStrike" kern="1200" cap="none" noProof="0" dirty="0" err="1">
                <a:solidFill>
                  <a:schemeClr val="dk1"/>
                </a:solidFill>
                <a:effectLst/>
                <a:latin typeface="Arial"/>
                <a:ea typeface="Arial"/>
                <a:cs typeface="Arial"/>
                <a:sym typeface="Arial"/>
              </a:rPr>
              <a:t>Static_prio</a:t>
            </a:r>
            <a:r>
              <a:rPr lang="en-US" sz="1200" b="0" i="0" u="none" strike="noStrike" kern="1200" cap="none" noProof="0" dirty="0">
                <a:solidFill>
                  <a:schemeClr val="dk1"/>
                </a:solidFill>
                <a:effectLst/>
                <a:latin typeface="Arial"/>
                <a:ea typeface="Arial"/>
                <a:cs typeface="Arial"/>
                <a:sym typeface="Arial"/>
              </a:rPr>
              <a:t>, and &lt;…&gt;. The second part is labeled Active. The third part is labeled Expired. The fourth part is labeled &lt;..&gt;. The fifth part is labeled Priority 0, Array[0], and Priority 139. The sixth part is labeled Priority 0, Array[1], and Priority 139. An arrow is pointing from the second layer to the sixth layer. Another arrow is pointing from the third layer to the fifth layer. Figure (b) shows a tree labeled Per C P U red-black tree in the C F S scheduler. The tree diagram starts with the number 35. This block is connected to two blocks labeled 26 and 47. 26 is connected to two blocks labeled 10 and 30 and 47 is connected to two blocks labeled 38 and 62. 10 is connected to two blocks labeled 3 and NIL and 30 is connected to two blocks labeled 27 and NIL 38 is connected to two blocks 45 and NIL and 62 is connected to two blocks labeled 86 and NIL. 3 is connected to two blocks labeled NIL and NIL and 27 is connected to two blocks labeled NIL and NIL. 45 is connected to two blocks labeled NIL and NIL. 86 is connected to two blocks labeled NIL and NIL.</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1328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figure (a) shows a vertical block labeled Process A, the top of the block is consist of a stack that is shaded and an arrow is pointed downward from this stack and another arrow is pointed toward this stack and labeled Stack pointer. The bottom of the block is consist of two stacks which are labeled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data, and Text, and shaded Text is ranging from 0 to 8 K, and Data and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is ranging from 8 K to 20 K. An arrow is pointed upward from the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block.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Figure (b) shows a vertical block labeled Physical memory which is divided into 23 stacks. The stacks 1,2, 8,9,10,11, 15,16,17,19 and 20 are shaded. An arrow is pointed toward the 12th stack and labeled Unused memory.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Figure (c) shows a vertical block labeled Process B the top of the block is consist of a stack that is shaded and an arrow is pointed downwards from this stack and another arrow is pointed toward this stack and labeled Stack pointer. The bottom of the block is consist of two stacks which are labeled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data, and Text, and shaded Text is ranging from 0 to 8 K, and Data and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is ranging from 8K to 24 K. An arrow is pointed upward from the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block.</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3724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Figure (a) shows a vertical block labeled Process A, the top of the block is consist of a stack that is shaded and an arrow is pointed downwards from this stack and another arrow is pointed toward this stack and labeled Stack pointer. The middle of the block consists of a stack labeled Mapped file. The bottom of the block is consist of two stacks which are labeled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data, and Text, and shaded Text is ranging from 0 to 8K, and Data and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is ranging from 8K to 20K. An arrow is pointed upwards from the BSS block. Figure (b) shows a vertical block labeled Physical memory which is divided into 23 stacks. The stacks 1,2, 8,9,10,11, 15,16,17,19 and 20 are shaded. An arrow is pointed towards the 12th stack and labeled Unused memory. Figure (c) shows a vertical block labeled Process B the top of the block is consist of a stack that is shaded and an arrow is pointed downwards from this stack and another arrow is pointed toward this stack and labeled Stack pointer. The middle of the block consists of a stack labeled Mapped file. The bottom of the block is consist of two stacks which are labeled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data, and Text, and shaded Text is ranging from 0 to 8K, and Data and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is ranging from 8K to 24K. An arrow is pointed upwards from the B S </a:t>
            </a:r>
            <a:r>
              <a:rPr lang="en-US" sz="1200" b="0" i="0" u="none" strike="noStrike" kern="1200" cap="none" noProof="0" dirty="0" err="1">
                <a:solidFill>
                  <a:schemeClr val="dk1"/>
                </a:solidFill>
                <a:effectLst/>
                <a:latin typeface="Arial"/>
                <a:ea typeface="Arial"/>
                <a:cs typeface="Arial"/>
                <a:sym typeface="Arial"/>
              </a:rPr>
              <a:t>S</a:t>
            </a:r>
            <a:r>
              <a:rPr lang="en-US" sz="1200" b="0" i="0" u="none" strike="noStrike" kern="1200" cap="none" noProof="0" dirty="0">
                <a:solidFill>
                  <a:schemeClr val="dk1"/>
                </a:solidFill>
                <a:effectLst/>
                <a:latin typeface="Arial"/>
                <a:ea typeface="Arial"/>
                <a:cs typeface="Arial"/>
                <a:sym typeface="Arial"/>
              </a:rPr>
              <a:t> block.</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61365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65845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02229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884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a vertical block that is divided into 18 stacks labeled Mem underscore map: array of page descriptors. The third stack is labeled 200, the sixth stack is labeled 150, the tenth stack is labeled 80, the twelfth stack is labeled 70 and all other stacks are blank. A two-sided arrow is connected between stacks of 200 and 70, 80 and 70, 200 and 80. A rectangular block is labeled node descriptor and inside the block is labeled node underscore zones open square bracket 3 close square bracket node underscore mem underscore map … node underscore id. A one-sided arrow is pointing from the node descriptor block to the bottom of the vertical block. A rectangular block is labeled zone descriptor which is divided into three parts that are labeled ZONE HIGHMEM, ZONE NORMAL, and ZONE D M A. A one-sided arrow is pointing from the node descriptor block to the zone descriptor block. ZONE NORMAL is connected to a rectangular block that is labeled free underscore pages </a:t>
            </a:r>
            <a:r>
              <a:rPr lang="en-US" sz="1200" b="0" i="0" u="none" strike="noStrike" kern="1200" cap="none" noProof="0" dirty="0" err="1">
                <a:solidFill>
                  <a:schemeClr val="dk1"/>
                </a:solidFill>
                <a:effectLst/>
                <a:latin typeface="Arial"/>
                <a:ea typeface="Arial"/>
                <a:cs typeface="Arial"/>
                <a:sym typeface="Arial"/>
              </a:rPr>
              <a:t>pages</a:t>
            </a:r>
            <a:r>
              <a:rPr lang="en-US" sz="1200" b="0" i="0" u="none" strike="noStrike" kern="1200" cap="none" noProof="0" dirty="0">
                <a:solidFill>
                  <a:schemeClr val="dk1"/>
                </a:solidFill>
                <a:effectLst/>
                <a:latin typeface="Arial"/>
                <a:ea typeface="Arial"/>
                <a:cs typeface="Arial"/>
                <a:sym typeface="Arial"/>
              </a:rPr>
              <a:t> underscore low pages underscore high … free underscore area open square bracket 0 close square bracket free underscore area open square bracket 1 close square bracket … free underscore area open square bracket 10 close square bracket free underscore area open square bracket 10 close square bracket active underscore list inactive underscore list name . A one-sided arrow is pointing from this block to the stack that is labeled 70. A one-sided arrow is pointing from stack 150 to the right side and labeled Mapping equals address space. The right side of the figure shows a vertical rectangular block labeled Physical memory which is divided into nine parts. The first part is blank, the second part is labeled 200 – 1 free page, the third part is blank, the fourth part is labeled 150 – mapped, the fifth part is blank, the sixth part is labeled 80 – free page, the seventh part is blank, the eight-part is labeled 70 – free page, and the ninth part is blank.</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00734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a horizontal block labeled Virtual address and it is divided into five parts labeled Global directory, Upper directory, Middle directory, Page, and Offset. An arrow is pointing from the Global directory to a vertical rectangular block labeled Page global directory which is divided into seven segments and the fourth segment is shaded. A one-sided arrow is pointed downwards from the sixth segment. Another one-sided arrow is pointed upward from the second segment. An arrow is pointing from the Upper directory to a vertical rectangular block labeled Page upper directory which is divided into seven segments and the second segment is shaded. An arrow is pointing from the fourth segment of the Page global directory to the seventh segment of the Page upper directory. A one-sided arrow is pointing from the Middle directory to a vertical rectangular block labeled Page Middle directory which is divided into seven segments and the third segment is shaded. Another one-sided arrow is pointing from the second segment of the Page Upper directory to the seventh segment of the Page Middle directory. A one-sided arrow is pointing from the Page block to a vertical rectangular block labeled Page Table which is divided into seven segments and the fourth segment is shaded. Another one-sided arrow is pointing from the third segment of the Page Middle directory to the seventh segment of the Page Table. A one-sided arrow is pointing from the Page block to a vertical rectangular block labeled Page which consists of one segment that is shaded. Another one-sided arrow is pointing from the fourth segment of the Page table to the Page Block.</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304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 of nine vertical blocks which are labeled (a), (b), (c), (d), (e), (f), (g), (h) and (</a:t>
            </a:r>
            <a:r>
              <a:rPr lang="en-US" sz="1200" b="0" i="0" u="none" strike="noStrike" kern="1200" cap="none" noProof="0" dirty="0" err="1">
                <a:solidFill>
                  <a:schemeClr val="dk1"/>
                </a:solidFill>
                <a:effectLst/>
                <a:latin typeface="Arial"/>
                <a:ea typeface="Arial"/>
                <a:cs typeface="Arial"/>
                <a:sym typeface="Arial"/>
              </a:rPr>
              <a:t>i</a:t>
            </a:r>
            <a:r>
              <a:rPr lang="en-US" sz="1200" b="0" i="0" u="none" strike="noStrike" kern="1200" cap="none" noProof="0" dirty="0">
                <a:solidFill>
                  <a:schemeClr val="dk1"/>
                </a:solidFill>
                <a:effectLst/>
                <a:latin typeface="Arial"/>
                <a:ea typeface="Arial"/>
                <a:cs typeface="Arial"/>
                <a:sym typeface="Arial"/>
              </a:rPr>
              <a:t>). The first vertical block is labeled 64. The second block is divided into two parts and labeled 32 and 32. The third block is divided into two parts, the first part is labeled 32 and the second part is again divided into two parts which are labeled 16 and 16. The fourth block is divided into two parts, the first part is labeled 32 and the second part is again divided into two parts which are labeled 16, and the other part is again divided into two parts which are 8 and 8 in which one part is shaded. The fifth block is divided into two parts, the first part is labeled 32, and the second part is again divided into two parts which are labeled 16 and the other part is again divided into two parts which are 8 and 8 in which one part is shaded. The sixth block is divided into two parts, the first part is labeled 32 and the second part is again divided into four parts labeled 8, 8, 8, and 8 in which the last two parts are shaded. The seventh block is divided into two parts, the first part is labeled 32, and the second part is again divided into four parts, the first part is labeled 8, the second part is again subdivided into two parts labeled 4 and 4, the third part is labeled 8 and the fourth part is labeled 8 and last three parts are shaded. The eighth block is divided into two parts, the first part is labeled 32, and the second part is again divided into four parts, the first part is labeled 8, the second part is again subdivided into two parts labeled 4 and 4 which is shaded, the third part is labeled 8 and the fourth part is labeled 8 and shaded. The ninth block is divided into two parts, first, part is labeled 32 and the second part is again divided into two parts, the first part is again subdivided into two parts labeled 8 and the next part is subdivided into two parts labeled 4 and 4 which is shaded, the third part is labeled 16.</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4725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four rectangular blocks, the first block is inactive and labeled P G underscore active equals 0, P G underscores referenced equals 0. The second block is placed below the first block and labeled P G underscore active equals 0, P G underscores referenced equals 1. An arrow is pointing from the first block to the second block which is labeled Used and a dotted lined arrow is pointing from the second block to the first block which is labeled Timeout. The third block is active and labeled P G underscore active equals 1, P G underscore referenced equals 0, and the fourth block is labeled P G underscore active equals 1, P G underscore referenced equals 1. An arrow is pointing from the third block to the fourth block which is labeled Used and a dotted lined arrow is pointing from the fourth block to the third block which is labeled Timeout. An arrow is pointing from the fourth block to the third block and the second block to the first block which is labeled Refill. An arrow is pointing from the third block to the first block which is labeled Used and a dotted arrow is pointing from the fourth block to the second block is labeled Refill.</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176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two rectangular blocks, the first block is divided into two parts, two circles are placed inside the block and labeled Sending process and Socket. An arrow is pointing from Sending process to the Socket. The second block is divided into two parts and labeled User mode and Kernel mode, two circles are placed inside the block and labeled Receiving process and Socket. An arrow is pointing from the Socket to the Receiving process. The socket circles are connected and labeled Connection. A horizontal line is connected to these two blocks and labeled Network.</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95937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6854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01681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43700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consists of a rectangular block labeled Virtual File System. Three blocks are connected to the Virtual File System and labeled File system 1, Cache, and F S 2. File system 1 consists of four sub-blocks labeled Regular file, Block special file, Char special file, and Network socket. Two blocks are connected to the Regular file block and it is labeled I bar O scheduler and Block device driver. Two blocks are connected to the Block special file block and it is labeled Optional line discipline and Char device driver. Two blocks are connected to the Network socket Block labeled Protocol drivers and Network device drivers.</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0005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66935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9624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(a): The figure shows a block labeled bin dev etc. lib </a:t>
            </a:r>
            <a:r>
              <a:rPr lang="en-US" sz="1200" b="0" i="0" u="none" strike="noStrike" kern="1200" cap="none" noProof="0" dirty="0" err="1">
                <a:solidFill>
                  <a:schemeClr val="dk1"/>
                </a:solidFill>
                <a:effectLst/>
                <a:latin typeface="Arial"/>
                <a:ea typeface="Arial"/>
                <a:cs typeface="Arial"/>
                <a:sym typeface="Arial"/>
              </a:rPr>
              <a:t>tmp</a:t>
            </a:r>
            <a:r>
              <a:rPr lang="en-US" sz="1200" b="0" i="0" u="none" strike="noStrike" kern="1200" cap="none" noProof="0" dirty="0">
                <a:solidFill>
                  <a:schemeClr val="dk1"/>
                </a:solidFill>
                <a:effectLst/>
                <a:latin typeface="Arial"/>
                <a:ea typeface="Arial"/>
                <a:cs typeface="Arial"/>
                <a:sym typeface="Arial"/>
              </a:rPr>
              <a:t> use, two blocks are connected to this block and labeled </a:t>
            </a:r>
            <a:r>
              <a:rPr lang="en-US" sz="1200" b="0" i="0" u="none" strike="noStrike" kern="1200" cap="none" noProof="0" dirty="0" err="1">
                <a:solidFill>
                  <a:schemeClr val="dk1"/>
                </a:solidFill>
                <a:effectLst/>
                <a:latin typeface="Arial"/>
                <a:ea typeface="Arial"/>
                <a:cs typeface="Arial"/>
                <a:sym typeface="Arial"/>
              </a:rPr>
              <a:t>aron</a:t>
            </a:r>
            <a:r>
              <a:rPr lang="en-US" sz="1200" b="0" i="0" u="none" strike="noStrike" kern="1200" cap="none" noProof="0" dirty="0">
                <a:solidFill>
                  <a:schemeClr val="dk1"/>
                </a:solidFill>
                <a:effectLst/>
                <a:latin typeface="Arial"/>
                <a:ea typeface="Arial"/>
                <a:cs typeface="Arial"/>
                <a:sym typeface="Arial"/>
              </a:rPr>
              <a:t> and a b c is labeled inside the block and </a:t>
            </a:r>
            <a:r>
              <a:rPr lang="en-US" sz="1200" b="0" i="0" u="none" strike="noStrike" kern="1200" cap="none" noProof="0" dirty="0" err="1">
                <a:solidFill>
                  <a:schemeClr val="dk1"/>
                </a:solidFill>
                <a:effectLst/>
                <a:latin typeface="Arial"/>
                <a:ea typeface="Arial"/>
                <a:cs typeface="Arial"/>
                <a:sym typeface="Arial"/>
              </a:rPr>
              <a:t>nathan</a:t>
            </a:r>
            <a:r>
              <a:rPr lang="en-US" sz="1200" b="0" i="0" u="none" strike="noStrike" kern="1200" cap="none" noProof="0" dirty="0">
                <a:solidFill>
                  <a:schemeClr val="dk1"/>
                </a:solidFill>
                <a:effectLst/>
                <a:latin typeface="Arial"/>
                <a:ea typeface="Arial"/>
                <a:cs typeface="Arial"/>
                <a:sym typeface="Arial"/>
              </a:rPr>
              <a:t> and x y z is labeled inside the block. (b): shows a block labeled bin dev etc. lib </a:t>
            </a:r>
            <a:r>
              <a:rPr lang="en-US" sz="1200" b="0" i="0" u="none" strike="noStrike" kern="1200" cap="none" noProof="0" dirty="0" err="1">
                <a:solidFill>
                  <a:schemeClr val="dk1"/>
                </a:solidFill>
                <a:effectLst/>
                <a:latin typeface="Arial"/>
                <a:ea typeface="Arial"/>
                <a:cs typeface="Arial"/>
                <a:sym typeface="Arial"/>
              </a:rPr>
              <a:t>tmp</a:t>
            </a:r>
            <a:r>
              <a:rPr lang="en-US" sz="1200" b="0" i="0" u="none" strike="noStrike" kern="1200" cap="none" noProof="0" dirty="0">
                <a:solidFill>
                  <a:schemeClr val="dk1"/>
                </a:solidFill>
                <a:effectLst/>
                <a:latin typeface="Arial"/>
                <a:ea typeface="Arial"/>
                <a:cs typeface="Arial"/>
                <a:sym typeface="Arial"/>
              </a:rPr>
              <a:t> use, two blocks are connected to this block and labeled </a:t>
            </a:r>
            <a:r>
              <a:rPr lang="en-US" sz="1200" b="0" i="0" u="none" strike="noStrike" kern="1200" cap="none" noProof="0" dirty="0" err="1">
                <a:solidFill>
                  <a:schemeClr val="dk1"/>
                </a:solidFill>
                <a:effectLst/>
                <a:latin typeface="Arial"/>
                <a:ea typeface="Arial"/>
                <a:cs typeface="Arial"/>
                <a:sym typeface="Arial"/>
              </a:rPr>
              <a:t>aron</a:t>
            </a:r>
            <a:r>
              <a:rPr lang="en-US" sz="1200" b="0" i="0" u="none" strike="noStrike" kern="1200" cap="none" noProof="0" dirty="0">
                <a:solidFill>
                  <a:schemeClr val="dk1"/>
                </a:solidFill>
                <a:effectLst/>
                <a:latin typeface="Arial"/>
                <a:ea typeface="Arial"/>
                <a:cs typeface="Arial"/>
                <a:sym typeface="Arial"/>
              </a:rPr>
              <a:t> and a b c x is labeled inside the block and </a:t>
            </a:r>
            <a:r>
              <a:rPr lang="en-US" sz="1200" b="0" i="0" u="none" strike="noStrike" kern="1200" cap="none" noProof="0" dirty="0" err="1">
                <a:solidFill>
                  <a:schemeClr val="dk1"/>
                </a:solidFill>
                <a:effectLst/>
                <a:latin typeface="Arial"/>
                <a:ea typeface="Arial"/>
                <a:cs typeface="Arial"/>
                <a:sym typeface="Arial"/>
              </a:rPr>
              <a:t>nathan</a:t>
            </a:r>
            <a:r>
              <a:rPr lang="en-US" sz="1200" b="0" i="0" u="none" strike="noStrike" kern="1200" cap="none" noProof="0" dirty="0">
                <a:solidFill>
                  <a:schemeClr val="dk1"/>
                </a:solidFill>
                <a:effectLst/>
                <a:latin typeface="Arial"/>
                <a:ea typeface="Arial"/>
                <a:cs typeface="Arial"/>
                <a:sym typeface="Arial"/>
              </a:rPr>
              <a:t> and x y z is labeled inside the block. An arrow labeled Link which is pointing from x to x.</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74925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figure shows three trees, the first tree is labeled Hard disk which is starting with a square block connected to two blocks labeled a and b. Block a is connected to two blocks labeled c and d. Block c is connected to two blocks p and q. The block d is connected to a block labeled r. The second tree is labeled U S B which is starting with a square block and is connected to three blocks labeled x, y, and z. The third tree is labeled Hard disk which is starting with a square block connected to two blocks labeled a and b. Block a is connected to two blocks labeled c and d. Block c is connected to two blocks p and q. The block d is connected to a block labeled r. The block b is connected to three blocks labeled x, y, and z.</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7571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The first horizontal block is labeled 0 to 15, and 4 to 7 is labeled Process A's shared blocks which are shaded. The second horizontal block is labeled 0 to 15 and 4 to 7 is labeled A's shared block which is shaded and 6 to 9 is labeled B's shared block which is shaded. The third horizontal block is labeled 0 to 15 and 4 to 7 is labeled A and shaded, 6 to 9 is labeled B and shaded, and 2 to 11 is labeled C's shared block and shaded.</a:t>
            </a:r>
            <a:r>
              <a:rPr lang="en-US" noProof="0"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3248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63432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176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509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62973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two horizontal blocks, first horizontal block is divided into six parts and labeled Boot, Block group 0, Block group 1, Block group 2, Block group 3, and Block group 4. Block group 2 is connected to the horizontal block which is divided into six parts and labeled Superblock, Group descriptor, Block bitmap, I node bitmap, I nodes, and Data blocks.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68983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two horizontal blocks, the first horizontal block is divided into four parts, and the first part is subdivided into five parts labeled 19, blank, F, 8, and colossal. An arrow is pointed toward 19 and labeled I node number, toward blank labeled Entry size, toward F labeled Type and towards colossal labeled File name length, another arrow is pointing from blank to the end of the block. The second part is subdivided into five parts labeled 42, blank, F, 10, and voluminous, an arrow is pointing from the blank to the end of the block. The third part is subdivided into five parts labeled 88, blank, D, 6, and </a:t>
            </a:r>
            <a:r>
              <a:rPr lang="en-US" sz="1200" b="0" i="0" u="none" strike="noStrike" kern="1200" cap="none" dirty="0" err="1">
                <a:solidFill>
                  <a:schemeClr val="dk1"/>
                </a:solidFill>
                <a:effectLst/>
                <a:latin typeface="Arial"/>
                <a:ea typeface="Arial"/>
                <a:cs typeface="Arial"/>
                <a:sym typeface="Arial"/>
              </a:rPr>
              <a:t>bigdlr</a:t>
            </a:r>
            <a:r>
              <a:rPr lang="en-US" sz="1200" b="0" i="0" u="none" strike="noStrike" kern="1200" cap="none" dirty="0">
                <a:solidFill>
                  <a:schemeClr val="dk1"/>
                </a:solidFill>
                <a:effectLst/>
                <a:latin typeface="Arial"/>
                <a:ea typeface="Arial"/>
                <a:cs typeface="Arial"/>
                <a:sym typeface="Arial"/>
              </a:rPr>
              <a:t>. The fourth part is labeled Unused and shaded. The second horizontal block is divided into four parts, an arrow is pointing from blank to the end of the second block and the second block is labeled Unused and shaded. The third part is subdivided into five parts labeled 88, blank, D, 6, and </a:t>
            </a:r>
            <a:r>
              <a:rPr lang="en-US" sz="1200" b="0" i="0" u="none" strike="noStrike" kern="1200" cap="none" dirty="0" err="1">
                <a:solidFill>
                  <a:schemeClr val="dk1"/>
                </a:solidFill>
                <a:effectLst/>
                <a:latin typeface="Arial"/>
                <a:ea typeface="Arial"/>
                <a:cs typeface="Arial"/>
                <a:sym typeface="Arial"/>
              </a:rPr>
              <a:t>bigdlr</a:t>
            </a:r>
            <a:r>
              <a:rPr lang="en-US" sz="1200" b="0" i="0" u="none" strike="noStrike" kern="1200" cap="none" dirty="0">
                <a:solidFill>
                  <a:schemeClr val="dk1"/>
                </a:solidFill>
                <a:effectLst/>
                <a:latin typeface="Arial"/>
                <a:ea typeface="Arial"/>
                <a:cs typeface="Arial"/>
                <a:sym typeface="Arial"/>
              </a:rPr>
              <a:t>. The fourth part is labeled Unused and shaded. An arrows pointing from blank to the end of the fourth block.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28262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81901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figure consists of 5 layers. The first layer is labeled Users and the second layer is labeled Standard utility programs (shell, editors, compilers, etc.). A downward arrow is pointed toward the second layer and is labeled User interface. The third layer is labeled Standard library (open, close, read, write, fork, etc.) and a downward arrow is pointed toward the third layer labeled Library interface. The fourth layer is labeled Linux operating system (process management, memory management, the file system, I slash O, etc.) and a downward arrow is pointed toward the third layer is labeled System call interface. The fifth layer is labeled Hardware (C P U, memory, disks, terminals, etc.). The second and third layer is marked User mode and the third layer is marked Kernel mode.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06651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a vertical rectangular block labeled Open file description which is divided into three parts. The first part is labeled File position R slash W Pointer to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-node, the second part is labeled File position R slash W Pointer to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-node, and the third part is blank. An arrow is pointing from an eight-segmented vertical block labeled Parent's file descriptor table to the first part of the Open file description. An arrow is pointing from an eight-segmented vertical block labeled Child's file descriptor table to the first part of the Open file description. An arrow is pointing from an eight-segmented vertical block labeled Unrelated process file descriptor table to the second part of the Open file description. A vertical block is labeled i node which is divided into ten parts labeled Mode, Link count, U i d, G i d, File size, Times, Addresses of first 12, disk blocks, Single indirect, Double indirect, and Triple indirect. An arrow is pointing from the first part of the Open file descriptor to the Mode and another arrow is pointing from the second part of the Open file descriptor to the Mode. An arrow is pointing from a Single indirect block to eight segmented blocks, two arrows are pointed from this block and labeled Pointers to disk blocks. Another arrow is pointing from a Double indirect block to eight segmented blocks, which are connected to two eight segmented blocks. Another arrow is pointing from the Triple indirect block to eight segmented blocks and an arrow is pointed towards this block and labeled Triple indirect block. The triple indirect block is connected to an eight segmented block and an arrow is pointed toward this block and labeled Double indirect block. The double indirect block is connected to an eight segmented block which is connected to two eight segmented blocks and a Single indirect block.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2591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four square blocks labeled Client 1, Client 2, Server 1, and Server 2. Client 1 consists of a tree that starts with a square block labeled slash that is connected to three square blocks, the first block is labeled slash bin, and the third block is labeled slash </a:t>
            </a:r>
            <a:r>
              <a:rPr lang="en-US" sz="1200" b="0" i="0" u="none" strike="noStrike" kern="1200" cap="none" dirty="0" err="1">
                <a:solidFill>
                  <a:schemeClr val="dk1"/>
                </a:solidFill>
                <a:effectLst/>
                <a:latin typeface="Arial"/>
                <a:ea typeface="Arial"/>
                <a:cs typeface="Arial"/>
                <a:sym typeface="Arial"/>
              </a:rPr>
              <a:t>usr</a:t>
            </a:r>
            <a:r>
              <a:rPr lang="en-US" sz="1200" b="0" i="0" u="none" strike="noStrike" kern="1200" cap="none" dirty="0">
                <a:solidFill>
                  <a:schemeClr val="dk1"/>
                </a:solidFill>
                <a:effectLst/>
                <a:latin typeface="Arial"/>
                <a:ea typeface="Arial"/>
                <a:cs typeface="Arial"/>
                <a:sym typeface="Arial"/>
              </a:rPr>
              <a:t>. The slash use block is connected to two blocks, the second block is labeled slash </a:t>
            </a:r>
            <a:r>
              <a:rPr lang="en-US" sz="1200" b="0" i="0" u="none" strike="noStrike" kern="1200" cap="none" dirty="0" err="1">
                <a:solidFill>
                  <a:schemeClr val="dk1"/>
                </a:solidFill>
                <a:effectLst/>
                <a:latin typeface="Arial"/>
                <a:ea typeface="Arial"/>
                <a:cs typeface="Arial"/>
                <a:sym typeface="Arial"/>
              </a:rPr>
              <a:t>usr</a:t>
            </a:r>
            <a:r>
              <a:rPr lang="en-US" sz="1200" b="0" i="0" u="none" strike="noStrike" kern="1200" cap="none" dirty="0">
                <a:solidFill>
                  <a:schemeClr val="dk1"/>
                </a:solidFill>
                <a:effectLst/>
                <a:latin typeface="Arial"/>
                <a:ea typeface="Arial"/>
                <a:cs typeface="Arial"/>
                <a:sym typeface="Arial"/>
              </a:rPr>
              <a:t> slash </a:t>
            </a:r>
            <a:r>
              <a:rPr lang="en-US" sz="1200" b="0" i="0" u="none" strike="noStrike" kern="1200" cap="none" dirty="0" err="1">
                <a:solidFill>
                  <a:schemeClr val="dk1"/>
                </a:solidFill>
                <a:effectLst/>
                <a:latin typeface="Arial"/>
                <a:ea typeface="Arial"/>
                <a:cs typeface="Arial"/>
                <a:sym typeface="Arial"/>
              </a:rPr>
              <a:t>ast</a:t>
            </a:r>
            <a:r>
              <a:rPr lang="en-US" sz="1200" b="0" i="0" u="none" strike="noStrike" kern="1200" cap="none" dirty="0">
                <a:solidFill>
                  <a:schemeClr val="dk1"/>
                </a:solidFill>
                <a:effectLst/>
                <a:latin typeface="Arial"/>
                <a:ea typeface="Arial"/>
                <a:cs typeface="Arial"/>
                <a:sym typeface="Arial"/>
              </a:rPr>
              <a:t>, this block is connected to two circles and one square block that is labeled slash </a:t>
            </a:r>
            <a:r>
              <a:rPr lang="en-US" sz="1200" b="0" i="0" u="none" strike="noStrike" kern="1200" cap="none" dirty="0" err="1">
                <a:solidFill>
                  <a:schemeClr val="dk1"/>
                </a:solidFill>
                <a:effectLst/>
                <a:latin typeface="Arial"/>
                <a:ea typeface="Arial"/>
                <a:cs typeface="Arial"/>
                <a:sym typeface="Arial"/>
              </a:rPr>
              <a:t>usr</a:t>
            </a:r>
            <a:r>
              <a:rPr lang="en-US" sz="1200" b="0" i="0" u="none" strike="noStrike" kern="1200" cap="none" dirty="0">
                <a:solidFill>
                  <a:schemeClr val="dk1"/>
                </a:solidFill>
                <a:effectLst/>
                <a:latin typeface="Arial"/>
                <a:ea typeface="Arial"/>
                <a:cs typeface="Arial"/>
                <a:sym typeface="Arial"/>
              </a:rPr>
              <a:t> slash </a:t>
            </a:r>
            <a:r>
              <a:rPr lang="en-US" sz="1200" b="0" i="0" u="none" strike="noStrike" kern="1200" cap="none" dirty="0" err="1">
                <a:solidFill>
                  <a:schemeClr val="dk1"/>
                </a:solidFill>
                <a:effectLst/>
                <a:latin typeface="Arial"/>
                <a:ea typeface="Arial"/>
                <a:cs typeface="Arial"/>
                <a:sym typeface="Arial"/>
              </a:rPr>
              <a:t>ast</a:t>
            </a:r>
            <a:r>
              <a:rPr lang="en-US" sz="1200" b="0" i="0" u="none" strike="noStrike" kern="1200" cap="none" dirty="0">
                <a:solidFill>
                  <a:schemeClr val="dk1"/>
                </a:solidFill>
                <a:effectLst/>
                <a:latin typeface="Arial"/>
                <a:ea typeface="Arial"/>
                <a:cs typeface="Arial"/>
                <a:sym typeface="Arial"/>
              </a:rPr>
              <a:t> slash work. The Client 2 block is consist of a tree that starts with a square block labeled slash that is connected to four blocks, the first block is labeled slash bin, and the fourth block is labeled slash </a:t>
            </a:r>
            <a:r>
              <a:rPr lang="en-US" sz="1200" b="0" i="0" u="none" strike="noStrike" kern="1200" cap="none" dirty="0" err="1">
                <a:solidFill>
                  <a:schemeClr val="dk1"/>
                </a:solidFill>
                <a:effectLst/>
                <a:latin typeface="Arial"/>
                <a:ea typeface="Arial"/>
                <a:cs typeface="Arial"/>
                <a:sym typeface="Arial"/>
              </a:rPr>
              <a:t>mnt</a:t>
            </a:r>
            <a:r>
              <a:rPr lang="en-US" sz="1200" b="0" i="0" u="none" strike="noStrike" kern="1200" cap="none" dirty="0">
                <a:solidFill>
                  <a:schemeClr val="dk1"/>
                </a:solidFill>
                <a:effectLst/>
                <a:latin typeface="Arial"/>
                <a:ea typeface="Arial"/>
                <a:cs typeface="Arial"/>
                <a:sym typeface="Arial"/>
              </a:rPr>
              <a:t>. The slash bin block is connected to three circles. The Server 1 block is consist of a tree that starts with a square block labeled slash bin that is connected to five circles labeled cat, cp, Is, mv, and sh. The Server 2 block is consist of a tree that starts with a square block labeled slash projects that are connected to two square blocks labeled slash proj1 and slash proj2. The slash proj1 is connected to three circles labeled </a:t>
            </a:r>
            <a:r>
              <a:rPr lang="en-US" sz="1200" b="0" i="0" u="none" strike="noStrike" kern="1200" cap="none" dirty="0" err="1">
                <a:solidFill>
                  <a:schemeClr val="dk1"/>
                </a:solidFill>
                <a:effectLst/>
                <a:latin typeface="Arial"/>
                <a:ea typeface="Arial"/>
                <a:cs typeface="Arial"/>
                <a:sym typeface="Arial"/>
              </a:rPr>
              <a:t>a,b</a:t>
            </a:r>
            <a:r>
              <a:rPr lang="en-US" sz="1200" b="0" i="0" u="none" strike="noStrike" kern="1200" cap="none" dirty="0">
                <a:solidFill>
                  <a:schemeClr val="dk1"/>
                </a:solidFill>
                <a:effectLst/>
                <a:latin typeface="Arial"/>
                <a:ea typeface="Arial"/>
                <a:cs typeface="Arial"/>
                <a:sym typeface="Arial"/>
              </a:rPr>
              <a:t>, and C, and the slash proj2 block is connected to two circles labeled d and e. A dotted line is connected between slash </a:t>
            </a:r>
            <a:r>
              <a:rPr lang="en-US" sz="1200" b="0" i="0" u="none" strike="noStrike" kern="1200" cap="none" dirty="0" err="1">
                <a:solidFill>
                  <a:schemeClr val="dk1"/>
                </a:solidFill>
                <a:effectLst/>
                <a:latin typeface="Arial"/>
                <a:ea typeface="Arial"/>
                <a:cs typeface="Arial"/>
                <a:sym typeface="Arial"/>
              </a:rPr>
              <a:t>mnt</a:t>
            </a:r>
            <a:r>
              <a:rPr lang="en-US" sz="1200" b="0" i="0" u="none" strike="noStrike" kern="1200" cap="none" dirty="0">
                <a:solidFill>
                  <a:schemeClr val="dk1"/>
                </a:solidFill>
                <a:effectLst/>
                <a:latin typeface="Arial"/>
                <a:ea typeface="Arial"/>
                <a:cs typeface="Arial"/>
                <a:sym typeface="Arial"/>
              </a:rPr>
              <a:t> and slash projects and labeled Mount. Two dotted lines are connected between the slash bin of the Client 1 block and the slash bin of the Server 1 block and slash </a:t>
            </a:r>
            <a:r>
              <a:rPr lang="en-US" sz="1200" b="0" i="0" u="none" strike="noStrike" kern="1200" cap="none" dirty="0" err="1">
                <a:solidFill>
                  <a:schemeClr val="dk1"/>
                </a:solidFill>
                <a:effectLst/>
                <a:latin typeface="Arial"/>
                <a:ea typeface="Arial"/>
                <a:cs typeface="Arial"/>
                <a:sym typeface="Arial"/>
              </a:rPr>
              <a:t>usr</a:t>
            </a:r>
            <a:r>
              <a:rPr lang="en-US" sz="1200" b="0" i="0" u="none" strike="noStrike" kern="1200" cap="none" dirty="0">
                <a:solidFill>
                  <a:schemeClr val="dk1"/>
                </a:solidFill>
                <a:effectLst/>
                <a:latin typeface="Arial"/>
                <a:ea typeface="Arial"/>
                <a:cs typeface="Arial"/>
                <a:sym typeface="Arial"/>
              </a:rPr>
              <a:t> slash </a:t>
            </a:r>
            <a:r>
              <a:rPr lang="en-US" sz="1200" b="0" i="0" u="none" strike="noStrike" kern="1200" cap="none" dirty="0" err="1">
                <a:solidFill>
                  <a:schemeClr val="dk1"/>
                </a:solidFill>
                <a:effectLst/>
                <a:latin typeface="Arial"/>
                <a:ea typeface="Arial"/>
                <a:cs typeface="Arial"/>
                <a:sym typeface="Arial"/>
              </a:rPr>
              <a:t>ast</a:t>
            </a:r>
            <a:r>
              <a:rPr lang="en-US" sz="1200" b="0" i="0" u="none" strike="noStrike" kern="1200" cap="none" dirty="0">
                <a:solidFill>
                  <a:schemeClr val="dk1"/>
                </a:solidFill>
                <a:effectLst/>
                <a:latin typeface="Arial"/>
                <a:ea typeface="Arial"/>
                <a:cs typeface="Arial"/>
                <a:sym typeface="Arial"/>
              </a:rPr>
              <a:t> slash work to slash projects.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0180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two rectangular vertical blocks, the first block is labeled Client kernel and the second block is labeled Server kernel. The Client kernel block consists of six layers. The first layer is a rectangular block labeled System called layer. An arrow is pointing from the first layer to the second layer and the second layer is a rectangular block which is labeled Virtual file system layer and consists of three small squares, an arrow is pointed toward these squares and labeled V node. Three arrows are pointing from the second layer to the third layer which consists of three square blocks which are labeled Local F S 1, Local F S 2, and an N F S client. Three arrows are pointed toward the fourth layer consisting of a rectangular block labeled Buffer cache. Two arrows are pointed from the fourth layer to the fifth layer consisting of two blocks labeled Driver, and another two arrows are pointed from the fifth layer to the sixth layer consisting of two cylindrical bodies labeled Local disks. An arrow points from the fifth layer to a rectangular block of the sixth layer labeled Message to server. The Server kernel block consists of five layers. the first layer is a rectangular block labeled Virtual file system layer. An arrow is pointing from the first layer to the second layer and the second layer is a rectangular block that is labeled Local F S 1 and Local F S 2. Two arrows are pointed towards the third layer consisting of a rectangular block labeled Buffer cache. Two arrows are pointed from the third layer to the fourth layer consisting of two blocks labeled Driver, and another two arrows are pointed from the fourth layer to the fifth layer consisting of two cylindrical bodies labeled Local disks. An arrow is pointing from the Message to the server block to the Message from the client block in the fifth layer of the Server kernel block. Another arrow is pointing upwards from the Server kernel block to the N F S server placed in the second layer, and another arrow points from the N F S server to the Virtual file system layer.</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056161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6891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2628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consists of five layers. The first layer is labeled App processes which consists of three rectangular blocks, the first block is divided into two parts labeled app N and Dalvik, the second block is divided into two parts labeled app2 and Dalvik, and the third block is divided into two parts labeled app1 and Dalvik. The second layer is labeled System processes which consists of two rectangular blocks, the first block is divided into two parts labeled system server and Dalvik, and the second block is divided into two parts labeled phone and Dalvik. The third layer is labeled Daemons which consists of three rectangular blocks, the first block is labeled installed, the second block is labeled service manager, the third block is labeled a d b d and the fourth block is divided into two parts labeled zygote and Dalvik. All Dalvik blocks are shaded. Five arrows are pointing from zygote block to all these Dalvik blocks. The fourth layer is consist of a rectangular block which is labeled </a:t>
            </a:r>
            <a:r>
              <a:rPr lang="en-US" sz="1200" b="0" i="0" u="none" strike="noStrike" kern="1200" cap="none" dirty="0" err="1">
                <a:solidFill>
                  <a:schemeClr val="dk1"/>
                </a:solidFill>
                <a:effectLst/>
                <a:latin typeface="Arial"/>
                <a:ea typeface="Arial"/>
                <a:cs typeface="Arial"/>
                <a:sym typeface="Arial"/>
              </a:rPr>
              <a:t>ini</a:t>
            </a:r>
            <a:r>
              <a:rPr lang="en-US" sz="1200" b="0" i="0" u="none" strike="noStrike" kern="1200" cap="none" dirty="0">
                <a:solidFill>
                  <a:schemeClr val="dk1"/>
                </a:solidFill>
                <a:effectLst/>
                <a:latin typeface="Arial"/>
                <a:ea typeface="Arial"/>
                <a:cs typeface="Arial"/>
                <a:sym typeface="Arial"/>
              </a:rPr>
              <a:t> t, four arrows are pointing from </a:t>
            </a:r>
            <a:r>
              <a:rPr lang="en-US" sz="1200" b="0" i="0" u="none" strike="noStrike" kern="1200" cap="none" dirty="0" err="1">
                <a:solidFill>
                  <a:schemeClr val="dk1"/>
                </a:solidFill>
                <a:effectLst/>
                <a:latin typeface="Arial"/>
                <a:ea typeface="Arial"/>
                <a:cs typeface="Arial"/>
                <a:sym typeface="Arial"/>
              </a:rPr>
              <a:t>ini</a:t>
            </a:r>
            <a:r>
              <a:rPr lang="en-US" sz="1200" b="0" i="0" u="none" strike="noStrike" kern="1200" cap="none" dirty="0">
                <a:solidFill>
                  <a:schemeClr val="dk1"/>
                </a:solidFill>
                <a:effectLst/>
                <a:latin typeface="Arial"/>
                <a:ea typeface="Arial"/>
                <a:cs typeface="Arial"/>
                <a:sym typeface="Arial"/>
              </a:rPr>
              <a:t> t block to the four blocks in the third layer. The fifth layer is consist of a rectangular block which is labeled Kernel, an arrow is pointing from the Kernel block to the </a:t>
            </a:r>
            <a:r>
              <a:rPr lang="en-US" sz="1200" b="0" i="0" u="none" strike="noStrike" kern="1200" cap="none" dirty="0" err="1">
                <a:solidFill>
                  <a:schemeClr val="dk1"/>
                </a:solidFill>
                <a:effectLst/>
                <a:latin typeface="Arial"/>
                <a:ea typeface="Arial"/>
                <a:cs typeface="Arial"/>
                <a:sym typeface="Arial"/>
              </a:rPr>
              <a:t>ini</a:t>
            </a:r>
            <a:r>
              <a:rPr lang="en-US" sz="1200" b="0" i="0" u="none" strike="noStrike" kern="1200" cap="none" dirty="0">
                <a:solidFill>
                  <a:schemeClr val="dk1"/>
                </a:solidFill>
                <a:effectLst/>
                <a:latin typeface="Arial"/>
                <a:ea typeface="Arial"/>
                <a:cs typeface="Arial"/>
                <a:sym typeface="Arial"/>
              </a:rPr>
              <a:t> t block.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773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three rectangular blocks, the first block is labeled Application process which is subdivided into two rectangular Application Code and </a:t>
            </a:r>
            <a:r>
              <a:rPr lang="en-US" sz="1200" b="0" i="0" u="none" strike="noStrike" kern="1200" cap="none" dirty="0" err="1">
                <a:solidFill>
                  <a:schemeClr val="dk1"/>
                </a:solidFill>
                <a:effectLst/>
                <a:latin typeface="Arial"/>
                <a:ea typeface="Arial"/>
                <a:cs typeface="Arial"/>
                <a:sym typeface="Arial"/>
              </a:rPr>
              <a:t>PackageManager</a:t>
            </a:r>
            <a:r>
              <a:rPr lang="en-US" sz="1200" b="0" i="0" u="none" strike="noStrike" kern="1200" cap="none" dirty="0">
                <a:solidFill>
                  <a:schemeClr val="dk1"/>
                </a:solidFill>
                <a:effectLst/>
                <a:latin typeface="Arial"/>
                <a:ea typeface="Arial"/>
                <a:cs typeface="Arial"/>
                <a:sym typeface="Arial"/>
              </a:rPr>
              <a:t>. The second block is labeled System server and it consists of a sub-block labeled </a:t>
            </a:r>
            <a:r>
              <a:rPr lang="en-US" sz="1200" b="0" i="0" u="none" strike="noStrike" kern="1200" cap="none" dirty="0" err="1">
                <a:solidFill>
                  <a:schemeClr val="dk1"/>
                </a:solidFill>
                <a:effectLst/>
                <a:latin typeface="Arial"/>
                <a:ea typeface="Arial"/>
                <a:cs typeface="Arial"/>
                <a:sym typeface="Arial"/>
              </a:rPr>
              <a:t>PackageManagerService</a:t>
            </a:r>
            <a:r>
              <a:rPr lang="en-US" sz="1200" b="0" i="0" u="none" strike="noStrike" kern="1200" cap="none" dirty="0">
                <a:solidFill>
                  <a:schemeClr val="dk1"/>
                </a:solidFill>
                <a:effectLst/>
                <a:latin typeface="Arial"/>
                <a:ea typeface="Arial"/>
                <a:cs typeface="Arial"/>
                <a:sym typeface="Arial"/>
              </a:rPr>
              <a:t>. An arrow is pointing from </a:t>
            </a:r>
            <a:r>
              <a:rPr lang="en-US" sz="1200" b="0" i="0" u="none" strike="noStrike" kern="1200" cap="none" dirty="0" err="1">
                <a:solidFill>
                  <a:schemeClr val="dk1"/>
                </a:solidFill>
                <a:effectLst/>
                <a:latin typeface="Arial"/>
                <a:ea typeface="Arial"/>
                <a:cs typeface="Arial"/>
                <a:sym typeface="Arial"/>
              </a:rPr>
              <a:t>PackageManager</a:t>
            </a:r>
            <a:r>
              <a:rPr lang="en-US" sz="1200" b="0" i="0" u="none" strike="noStrike" kern="1200" cap="none" dirty="0">
                <a:solidFill>
                  <a:schemeClr val="dk1"/>
                </a:solidFill>
                <a:effectLst/>
                <a:latin typeface="Arial"/>
                <a:ea typeface="Arial"/>
                <a:cs typeface="Arial"/>
                <a:sym typeface="Arial"/>
              </a:rPr>
              <a:t> to the </a:t>
            </a:r>
            <a:r>
              <a:rPr lang="en-US" sz="1200" b="0" i="0" u="none" strike="noStrike" kern="1200" cap="none" dirty="0" err="1">
                <a:solidFill>
                  <a:schemeClr val="dk1"/>
                </a:solidFill>
                <a:effectLst/>
                <a:latin typeface="Arial"/>
                <a:ea typeface="Arial"/>
                <a:cs typeface="Arial"/>
                <a:sym typeface="Arial"/>
              </a:rPr>
              <a:t>PackageManagerService</a:t>
            </a:r>
            <a:r>
              <a:rPr lang="en-US" sz="1200" b="0" i="0" u="none" strike="noStrike" kern="1200" cap="none" dirty="0">
                <a:solidFill>
                  <a:schemeClr val="dk1"/>
                </a:solidFill>
                <a:effectLst/>
                <a:latin typeface="Arial"/>
                <a:ea typeface="Arial"/>
                <a:cs typeface="Arial"/>
                <a:sym typeface="Arial"/>
              </a:rPr>
              <a:t> which is labeled Binder I P C. The third horizontal block is labeled Service manager and it consists of a sub-block labeled package. An arrow is pointing from </a:t>
            </a:r>
            <a:r>
              <a:rPr lang="en-US" sz="1200" b="0" i="0" u="none" strike="noStrike" kern="1200" cap="none" dirty="0" err="1">
                <a:solidFill>
                  <a:schemeClr val="dk1"/>
                </a:solidFill>
                <a:effectLst/>
                <a:latin typeface="Arial"/>
                <a:ea typeface="Arial"/>
                <a:cs typeface="Arial"/>
                <a:sym typeface="Arial"/>
              </a:rPr>
              <a:t>PackageManager</a:t>
            </a:r>
            <a:r>
              <a:rPr lang="en-US" sz="1200" b="0" i="0" u="none" strike="noStrike" kern="1200" cap="none" dirty="0">
                <a:solidFill>
                  <a:schemeClr val="dk1"/>
                </a:solidFill>
                <a:effectLst/>
                <a:latin typeface="Arial"/>
                <a:ea typeface="Arial"/>
                <a:cs typeface="Arial"/>
                <a:sym typeface="Arial"/>
              </a:rPr>
              <a:t> to the Package which is labeled Binder I P C, and another arrow is pointing from </a:t>
            </a:r>
            <a:r>
              <a:rPr lang="en-US" sz="1200" b="0" i="0" u="none" strike="noStrike" kern="1200" cap="none" dirty="0" err="1">
                <a:solidFill>
                  <a:schemeClr val="dk1"/>
                </a:solidFill>
                <a:effectLst/>
                <a:latin typeface="Arial"/>
                <a:ea typeface="Arial"/>
                <a:cs typeface="Arial"/>
                <a:sym typeface="Arial"/>
              </a:rPr>
              <a:t>PackageManagerService</a:t>
            </a:r>
            <a:r>
              <a:rPr lang="en-US" sz="1200" b="0" i="0" u="none" strike="noStrike" kern="1200" cap="none" dirty="0">
                <a:solidFill>
                  <a:schemeClr val="dk1"/>
                </a:solidFill>
                <a:effectLst/>
                <a:latin typeface="Arial"/>
                <a:ea typeface="Arial"/>
                <a:cs typeface="Arial"/>
                <a:sym typeface="Arial"/>
              </a:rPr>
              <a:t> to the Package which is labeled Binder I P C.</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47645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two rectangular vertical blocks, the first block is titled Zygote which is divided into three parts labeled Preloaded resources, Preloaded classes, and Dalvik at the lower part of the block. The second block is labeled App process which is divided into four parts labeled Application classes and resources, Preloaded resources, Preloaded classes, and Dalvik. These two vertical blocks are connected by a dotted line labeled Copy on write.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17379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consists of four layers. The first layer has a rectangular block that is labeled Platform or Application. The second layer has a rectangular block which is divided into two parts and labeled Interface or a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 d l and Interface definitions. A two-sided arrow is connected between the first and second block and labeled Method calls. The third layer has a rectangular block that is divided into two parts and labeled </a:t>
            </a:r>
            <a:r>
              <a:rPr lang="en-US" sz="1200" b="0" i="0" u="none" strike="noStrike" kern="1200" cap="none" dirty="0" err="1">
                <a:solidFill>
                  <a:schemeClr val="dk1"/>
                </a:solidFill>
                <a:effectLst/>
                <a:latin typeface="Arial"/>
                <a:ea typeface="Arial"/>
                <a:cs typeface="Arial"/>
                <a:sym typeface="Arial"/>
              </a:rPr>
              <a:t>IBinder</a:t>
            </a:r>
            <a:r>
              <a:rPr lang="en-US" sz="1200" b="0" i="0" u="none" strike="noStrike" kern="1200" cap="none" dirty="0">
                <a:solidFill>
                  <a:schemeClr val="dk1"/>
                </a:solidFill>
                <a:effectLst/>
                <a:latin typeface="Arial"/>
                <a:ea typeface="Arial"/>
                <a:cs typeface="Arial"/>
                <a:sym typeface="Arial"/>
              </a:rPr>
              <a:t> or Binder and Binder user space, two one-sided arrows are connected second and third layers and labeled transact() and on transact(). The fourth layer has a rectangular block which is divided into two parts and labeled </a:t>
            </a:r>
            <a:r>
              <a:rPr lang="en-US" sz="1200" b="0" i="0" u="none" strike="noStrike" kern="1200" cap="none" dirty="0" err="1">
                <a:solidFill>
                  <a:schemeClr val="dk1"/>
                </a:solidFill>
                <a:effectLst/>
                <a:latin typeface="Arial"/>
                <a:ea typeface="Arial"/>
                <a:cs typeface="Arial"/>
                <a:sym typeface="Arial"/>
              </a:rPr>
              <a:t>i</a:t>
            </a:r>
            <a:r>
              <a:rPr lang="en-US" sz="1200" b="0" i="0" u="none" strike="noStrike" kern="1200" cap="none" dirty="0">
                <a:solidFill>
                  <a:schemeClr val="dk1"/>
                </a:solidFill>
                <a:effectLst/>
                <a:latin typeface="Arial"/>
                <a:ea typeface="Arial"/>
                <a:cs typeface="Arial"/>
                <a:sym typeface="Arial"/>
              </a:rPr>
              <a:t> o c t l() and Binder kernel module, two one-sided arrows are connected third and fourth layers and labeled command Codes and Result codes.</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7311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consist of three vertical rectangular blocks labeled Process 1, Kernel, and Process 2. Process 1 block consists of one circle and two rectangular blocks. The circle is labeled T a and the rectangular block is labeled Transaction, inside the rectangular block is labeled To: Object1 (Data). An arrow is pointing from the circle to the Transaction block. The second rectangular block is labeled Thread pool and it consists of two circles labeled T1 and T2. Kernel block is consist of a rectangular block labeled Transaction and inside the block is labeled To: Object1 From: Process 1 (Data). An arrow points from the Transaction block of the Process block to the Transaction block of the Kernel block. Process 2 block is consist of three rectangular blocks, the first block is labeled Object 1, the second block is labeled Transaction and inside the block is labeled To: Object1 From: Process 1 (Data), and the third block is labeled Thread pool and it consists of two circles labeled T1 and T2. An arrow is pointing from the Kernel block to the Thread pool of the Process 2 block, another arrow is pointing from the T1 to the Transaction block of the Process 2 block. Another arrow is pointing from the Transaction Block to the Object block.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59971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8948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consist of three vertical rectangular blocks labeled Process 1, Kernel, and Process 2. Process 1 block consist of three rectangular blocks labeled Object 1a, Object 1b, and Handle 2. Kernel block consist of two rectangular blocks labeled Process 1 and Process 2. Process 1 block consist of four rectangular blocks labeled Object 1a, Object 1b, Handle 1, and Handle 2. Process 2 block consists of five rectangular blocks labeled Object2a, Object2b, Handle 1, Handle 2, and Handle 3. Process 2 block consists of four rectangular blocks labeled Object2a, Object2b, Handle 2, and Handle 3. An arrow is pointing from Object 1a of Process 1 in the Kernel block to the Object 1a of the Process 1 block. An arrow is pointing from Object 1b of Process 1 in the Kernel block to Object 1b of the Process 1 block. An arrow is pointing from Handle 2 of the Process 1 block to the Handle 2 of the Process 1 in the Kernel block. Three arrows are connected between Process 1 and Process 2 of the Kernel block, an arrow is pointing from Handle 2 to Object2a, Handle 2 to Object 1a, and Handle 3 to Object 1b. Two arrows are connected from Process 2 of the kernel block to the Process 2 block which is pointing from Object2a to Object2a and Object2b to Object2b. Two arrows are connected from the Process 2 block to the Process 2 of the Kernel block which is pointing from Handle 2 to Handle 2 and Handle 3 to Handle 3.</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98491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consists of three vertical rectangular blocks labeled Process 1, Kernel, and Process 2. Process 1 block consist of Three rectangular blocks labeled Object 1b, Handle 2, and Transaction inside the block is labeled To: Handle 2 and also consist of a rectangular block which is divided into three parts and labeled Data, Object 1b, and Data. Kernel block consist of four rectangular blocks labeled Process 1, Process 2, Transaction, and Transaction. Process 1 block consists of three rectangular blocks labeled Object 1b, Handle 1, and Handle 2. Process 2 block consists of four rectangular blocks labeled Object2a, Handle 1, Handle 2, and Handle 3. Transaction inside the block is labeled To: Handle 2 From: Process 1 and also consists of a rectangular block which is divided into three parts and labeled Data, Object 1b, and Data. Transaction inside the block is labeled To: Object 2a From: Process 1 and also consists of a rectangular block which is divided into three parts and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 Data, Handle 3, and Data</a:t>
            </a:r>
            <a:r>
              <a:rPr lang="en-US" sz="1200" dirty="0">
                <a:effectLst/>
                <a:latin typeface="Arial" panose="020B0604020202020204" pitchFamily="34" charset="0"/>
                <a:ea typeface="Calibri" panose="020F0502020204030204" pitchFamily="34" charset="0"/>
                <a:cs typeface="Arial" panose="020B0604020202020204" pitchFamily="34" charset="0"/>
              </a:rPr>
              <a:t>. Process 2 block consist of three rectangular blocks labeled Object2a, Handle 3, and Transaction inside the block are labeled To: Object 2a From: Process 1 and also consists of a rectangular block which is divided into three parts and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 Data, Handle 3, and Data</a:t>
            </a:r>
            <a:r>
              <a:rPr lang="en-US" sz="1200" dirty="0">
                <a:effectLst/>
                <a:latin typeface="Arial" panose="020B0604020202020204" pitchFamily="34" charset="0"/>
                <a:ea typeface="Calibri" panose="020F0502020204030204" pitchFamily="34" charset="0"/>
                <a:cs typeface="Arial" panose="020B0604020202020204" pitchFamily="34" charset="0"/>
              </a:rPr>
              <a:t>. There are 11 arrows are marked in this figure, the first arrow is pointing from Object 1b of the Transaction block to the Object 1b block in Process 1 block, the second arrow is pointing from Handle 2 of the Process 1 block to the Handle 2 of process 1 in Kernel bock, the third arrow is pointing from Object 1b of the Kernel block to theObject1b of the Process 1 block, the fourth arrow is pointing from Handle 2 to the Object2a in kernel block and fifth arrow is pointing from Handle 3 to the Object 1b in Kernel block. The sixth arrow is pointing from Handle 3 of the Transaction block in the Process 2 block to the Handle 3 block in the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Process 2 block</a:t>
            </a:r>
            <a:r>
              <a:rPr lang="en-US" sz="1200" dirty="0">
                <a:effectLst/>
                <a:latin typeface="Arial" panose="020B0604020202020204" pitchFamily="34" charset="0"/>
                <a:ea typeface="Calibri" panose="020F0502020204030204" pitchFamily="34" charset="0"/>
                <a:cs typeface="Arial" panose="020B0604020202020204" pitchFamily="34" charset="0"/>
              </a:rPr>
              <a:t>. The seventh arrow is pointing from the Handle 3 of the Process 2 block to the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Handle 3</a:t>
            </a:r>
            <a:r>
              <a:rPr lang="en-US" sz="1200" dirty="0">
                <a:effectLst/>
                <a:latin typeface="Arial" panose="020B0604020202020204" pitchFamily="34" charset="0"/>
                <a:ea typeface="Calibri" panose="020F0502020204030204" pitchFamily="34" charset="0"/>
                <a:cs typeface="Arial" panose="020B0604020202020204" pitchFamily="34" charset="0"/>
              </a:rPr>
              <a:t> in the Kernel block. The eighth arrow is pointing from Object2a of the Kernel block to the Object2a of the Process 2 block.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3557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consist of three vertical rectangular blocks labeled Process 1, Kernel, and Process 2. Process 1 block consist of Three rectangular blocks labeled Binder 1b, Parcel, and </a:t>
            </a:r>
            <a:r>
              <a:rPr lang="en-US" sz="1200" b="0" i="0" u="none" strike="noStrike" kern="1200" cap="none" dirty="0" err="1">
                <a:solidFill>
                  <a:schemeClr val="dk1"/>
                </a:solidFill>
                <a:effectLst/>
                <a:latin typeface="Arial"/>
                <a:ea typeface="Arial"/>
                <a:cs typeface="Arial"/>
                <a:sym typeface="Arial"/>
              </a:rPr>
              <a:t>BinderProxy</a:t>
            </a:r>
            <a:r>
              <a:rPr lang="en-US" sz="1200" b="0" i="0" u="none" strike="noStrike" kern="1200" cap="none" dirty="0">
                <a:solidFill>
                  <a:schemeClr val="dk1"/>
                </a:solidFill>
                <a:effectLst/>
                <a:latin typeface="Arial"/>
                <a:ea typeface="Arial"/>
                <a:cs typeface="Arial"/>
                <a:sym typeface="Arial"/>
              </a:rPr>
              <a:t>(Handle 2). The parcel block is divided into three parts Data, Binder 1b, and Data. An arrow is pointing from the Parcel block to the </a:t>
            </a:r>
            <a:r>
              <a:rPr lang="en-US" sz="1200" b="0" i="0" u="none" strike="noStrike" kern="1200" cap="none" dirty="0" err="1">
                <a:solidFill>
                  <a:schemeClr val="dk1"/>
                </a:solidFill>
                <a:effectLst/>
                <a:latin typeface="Arial"/>
                <a:ea typeface="Arial"/>
                <a:cs typeface="Arial"/>
                <a:sym typeface="Arial"/>
              </a:rPr>
              <a:t>BinderProxy</a:t>
            </a:r>
            <a:r>
              <a:rPr lang="en-US" sz="1200" b="0" i="0" u="none" strike="noStrike" kern="1200" cap="none" dirty="0">
                <a:solidFill>
                  <a:schemeClr val="dk1"/>
                </a:solidFill>
                <a:effectLst/>
                <a:latin typeface="Arial"/>
                <a:ea typeface="Arial"/>
                <a:cs typeface="Arial"/>
                <a:sym typeface="Arial"/>
              </a:rPr>
              <a:t>. Kernel blocks consist of four rectangular blocks labeled Process 1, Process 2, Transaction, and Transaction. Process 1 block consists of three rectangular blocks labeled Binder 1b, Handle 1, and Handle 2. Process 2 block consists of four rectangular blocks labeled Binder2b, Handle 1, Handle 2, and Handle 3. Transaction inside the block is labeled To Handle 2 From: Process 1 and also consist of a rectangular block which is divided into three parts and labeled Data, Binder 1b, and Data. Transaction inside the block is labeled To: Object 2a From: Process 1 and also consists of a rectangular block which is divided into three parts and labeled Data, Handle3, and Data. An arrow is pointing from </a:t>
            </a:r>
            <a:r>
              <a:rPr lang="en-US" sz="1200" b="0" i="0" u="none" strike="noStrike" kern="1200" cap="none" dirty="0" err="1">
                <a:solidFill>
                  <a:schemeClr val="dk1"/>
                </a:solidFill>
                <a:effectLst/>
                <a:latin typeface="Arial"/>
                <a:ea typeface="Arial"/>
                <a:cs typeface="Arial"/>
                <a:sym typeface="Arial"/>
              </a:rPr>
              <a:t>BinderProxy</a:t>
            </a:r>
            <a:r>
              <a:rPr lang="en-US" sz="1200" b="0" i="0" u="none" strike="noStrike" kern="1200" cap="none" dirty="0">
                <a:solidFill>
                  <a:schemeClr val="dk1"/>
                </a:solidFill>
                <a:effectLst/>
                <a:latin typeface="Arial"/>
                <a:ea typeface="Arial"/>
                <a:cs typeface="Arial"/>
                <a:sym typeface="Arial"/>
              </a:rPr>
              <a:t> to the Transaction block. Another arrow is connected between two Transaction blocks. Process 2 block consists of Three rectangular blocks labeled Binder2a, Parcel, and </a:t>
            </a:r>
            <a:r>
              <a:rPr lang="en-US" sz="1200" b="0" i="0" u="none" strike="noStrike" kern="1200" cap="none" dirty="0" err="1">
                <a:solidFill>
                  <a:schemeClr val="dk1"/>
                </a:solidFill>
                <a:effectLst/>
                <a:latin typeface="Arial"/>
                <a:ea typeface="Arial"/>
                <a:cs typeface="Arial"/>
                <a:sym typeface="Arial"/>
              </a:rPr>
              <a:t>BinderProxy</a:t>
            </a:r>
            <a:r>
              <a:rPr lang="en-US" sz="1200" b="0" i="0" u="none" strike="noStrike" kern="1200" cap="none" dirty="0">
                <a:solidFill>
                  <a:schemeClr val="dk1"/>
                </a:solidFill>
                <a:effectLst/>
                <a:latin typeface="Arial"/>
                <a:ea typeface="Arial"/>
                <a:cs typeface="Arial"/>
                <a:sym typeface="Arial"/>
              </a:rPr>
              <a:t>(Handle 3). The parcel block is divided into three parts Data, Handle 3, and Data. An arrow is pointing from the Parcel block to the Binder2a. Another arrow is pointing from the Transaction block to the Parcel block of the Process 2 block.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61015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8078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two layers which consist of five rectangular blocks, the first layer consist of two rectangular blocks labeled Binder and </a:t>
            </a:r>
            <a:r>
              <a:rPr lang="en-US" sz="1200" b="0" i="0" u="none" strike="noStrike" kern="1200" cap="none" dirty="0" err="1">
                <a:solidFill>
                  <a:schemeClr val="dk1"/>
                </a:solidFill>
                <a:effectLst/>
                <a:latin typeface="Arial"/>
                <a:ea typeface="Arial"/>
                <a:cs typeface="Arial"/>
                <a:sym typeface="Arial"/>
              </a:rPr>
              <a:t>Iexample</a:t>
            </a:r>
            <a:r>
              <a:rPr lang="en-US" sz="1200" b="0" i="0" u="none" strike="noStrike" kern="1200" cap="none" dirty="0">
                <a:solidFill>
                  <a:schemeClr val="dk1"/>
                </a:solidFill>
                <a:effectLst/>
                <a:latin typeface="Arial"/>
                <a:ea typeface="Arial"/>
                <a:cs typeface="Arial"/>
                <a:sym typeface="Arial"/>
              </a:rPr>
              <a:t>. The second layer consists of three rectangular blocks labeled </a:t>
            </a:r>
            <a:r>
              <a:rPr lang="en-US" sz="1200" b="0" i="0" u="none" strike="noStrike" kern="1200" cap="none" dirty="0" err="1">
                <a:solidFill>
                  <a:schemeClr val="dk1"/>
                </a:solidFill>
                <a:effectLst/>
                <a:latin typeface="Arial"/>
                <a:ea typeface="Arial"/>
                <a:cs typeface="Arial"/>
                <a:sym typeface="Arial"/>
              </a:rPr>
              <a:t>IExample.Stub</a:t>
            </a:r>
            <a:r>
              <a:rPr lang="en-US" sz="1200" b="0" i="0" u="none" strike="noStrike" kern="1200" cap="none" dirty="0">
                <a:solidFill>
                  <a:schemeClr val="dk1"/>
                </a:solidFill>
                <a:effectLst/>
                <a:latin typeface="Arial"/>
                <a:ea typeface="Arial"/>
                <a:cs typeface="Arial"/>
                <a:sym typeface="Arial"/>
              </a:rPr>
              <a:t>, </a:t>
            </a:r>
            <a:r>
              <a:rPr lang="en-US" sz="1200" b="0" i="0" u="none" strike="noStrike" kern="1200" cap="none" dirty="0" err="1">
                <a:solidFill>
                  <a:schemeClr val="dk1"/>
                </a:solidFill>
                <a:effectLst/>
                <a:latin typeface="Arial"/>
                <a:ea typeface="Arial"/>
                <a:cs typeface="Arial"/>
                <a:sym typeface="Arial"/>
              </a:rPr>
              <a:t>IExample.Proxy</a:t>
            </a:r>
            <a:r>
              <a:rPr lang="en-US" sz="1200" b="0" i="0" u="none" strike="noStrike" kern="1200" cap="none" dirty="0">
                <a:solidFill>
                  <a:schemeClr val="dk1"/>
                </a:solidFill>
                <a:effectLst/>
                <a:latin typeface="Arial"/>
                <a:ea typeface="Arial"/>
                <a:cs typeface="Arial"/>
                <a:sym typeface="Arial"/>
              </a:rPr>
              <a:t> and </a:t>
            </a:r>
            <a:r>
              <a:rPr lang="en-US" sz="1200" b="0" i="0" u="none" strike="noStrike" kern="1200" cap="none" dirty="0" err="1">
                <a:solidFill>
                  <a:schemeClr val="dk1"/>
                </a:solidFill>
                <a:effectLst/>
                <a:latin typeface="Arial"/>
                <a:ea typeface="Arial"/>
                <a:cs typeface="Arial"/>
                <a:sym typeface="Arial"/>
              </a:rPr>
              <a:t>IBinder</a:t>
            </a:r>
            <a:r>
              <a:rPr lang="en-US" sz="1200" b="0" i="0" u="none" strike="noStrike" kern="1200" cap="none" dirty="0">
                <a:solidFill>
                  <a:schemeClr val="dk1"/>
                </a:solidFill>
                <a:effectLst/>
                <a:latin typeface="Arial"/>
                <a:ea typeface="Arial"/>
                <a:cs typeface="Arial"/>
                <a:sym typeface="Arial"/>
              </a:rPr>
              <a:t>. Two arrows are pointing from Binder and </a:t>
            </a:r>
            <a:r>
              <a:rPr lang="en-US" sz="1200" b="0" i="0" u="none" strike="noStrike" kern="1200" cap="none" dirty="0" err="1">
                <a:solidFill>
                  <a:schemeClr val="dk1"/>
                </a:solidFill>
                <a:effectLst/>
                <a:latin typeface="Arial"/>
                <a:ea typeface="Arial"/>
                <a:cs typeface="Arial"/>
                <a:sym typeface="Arial"/>
              </a:rPr>
              <a:t>Iexample</a:t>
            </a:r>
            <a:r>
              <a:rPr lang="en-US" sz="1200" b="0" i="0" u="none" strike="noStrike" kern="1200" cap="none" dirty="0">
                <a:solidFill>
                  <a:schemeClr val="dk1"/>
                </a:solidFill>
                <a:effectLst/>
                <a:latin typeface="Arial"/>
                <a:ea typeface="Arial"/>
                <a:cs typeface="Arial"/>
                <a:sym typeface="Arial"/>
              </a:rPr>
              <a:t> block to the </a:t>
            </a:r>
            <a:r>
              <a:rPr lang="en-US" sz="1200" b="0" i="0" u="none" strike="noStrike" kern="1200" cap="none" dirty="0" err="1">
                <a:solidFill>
                  <a:schemeClr val="dk1"/>
                </a:solidFill>
                <a:effectLst/>
                <a:latin typeface="Arial"/>
                <a:ea typeface="Arial"/>
                <a:cs typeface="Arial"/>
                <a:sym typeface="Arial"/>
              </a:rPr>
              <a:t>IExample.Stub</a:t>
            </a:r>
            <a:r>
              <a:rPr lang="en-US" sz="1200" b="0" i="0" u="none" strike="noStrike" kern="1200" cap="none" dirty="0">
                <a:solidFill>
                  <a:schemeClr val="dk1"/>
                </a:solidFill>
                <a:effectLst/>
                <a:latin typeface="Arial"/>
                <a:ea typeface="Arial"/>
                <a:cs typeface="Arial"/>
                <a:sym typeface="Arial"/>
              </a:rPr>
              <a:t> block. Another arrow is pointing </a:t>
            </a:r>
            <a:r>
              <a:rPr lang="en-US" sz="1200" b="0" i="0" u="none" strike="noStrike" kern="1200" cap="none" dirty="0" err="1">
                <a:solidFill>
                  <a:schemeClr val="dk1"/>
                </a:solidFill>
                <a:effectLst/>
                <a:latin typeface="Arial"/>
                <a:ea typeface="Arial"/>
                <a:cs typeface="Arial"/>
                <a:sym typeface="Arial"/>
              </a:rPr>
              <a:t>IExample</a:t>
            </a:r>
            <a:r>
              <a:rPr lang="en-US" sz="1200" b="0" i="0" u="none" strike="noStrike" kern="1200" cap="none" dirty="0">
                <a:solidFill>
                  <a:schemeClr val="dk1"/>
                </a:solidFill>
                <a:effectLst/>
                <a:latin typeface="Arial"/>
                <a:ea typeface="Arial"/>
                <a:cs typeface="Arial"/>
                <a:sym typeface="Arial"/>
              </a:rPr>
              <a:t> block to </a:t>
            </a:r>
            <a:r>
              <a:rPr lang="en-US" sz="1200" b="0" i="0" u="none" strike="noStrike" kern="1200" cap="none" dirty="0" err="1">
                <a:solidFill>
                  <a:schemeClr val="dk1"/>
                </a:solidFill>
                <a:effectLst/>
                <a:latin typeface="Arial"/>
                <a:ea typeface="Arial"/>
                <a:cs typeface="Arial"/>
                <a:sym typeface="Arial"/>
              </a:rPr>
              <a:t>IExample.Proxy</a:t>
            </a:r>
            <a:r>
              <a:rPr lang="en-US" sz="1200" b="0" i="0" u="none" strike="noStrike" kern="1200" cap="none" dirty="0">
                <a:solidFill>
                  <a:schemeClr val="dk1"/>
                </a:solidFill>
                <a:effectLst/>
                <a:latin typeface="Arial"/>
                <a:ea typeface="Arial"/>
                <a:cs typeface="Arial"/>
                <a:sym typeface="Arial"/>
              </a:rPr>
              <a:t>. A dotted arrow is pointing from </a:t>
            </a:r>
            <a:r>
              <a:rPr lang="en-US" sz="1200" b="0" i="0" u="none" strike="noStrike" kern="1200" cap="none" dirty="0" err="1">
                <a:solidFill>
                  <a:schemeClr val="dk1"/>
                </a:solidFill>
                <a:effectLst/>
                <a:latin typeface="Arial"/>
                <a:ea typeface="Arial"/>
                <a:cs typeface="Arial"/>
                <a:sym typeface="Arial"/>
              </a:rPr>
              <a:t>IExample.Proxy</a:t>
            </a:r>
            <a:r>
              <a:rPr lang="en-US" sz="1200" b="0" i="0" u="none" strike="noStrike" kern="1200" cap="none" dirty="0">
                <a:solidFill>
                  <a:schemeClr val="dk1"/>
                </a:solidFill>
                <a:effectLst/>
                <a:latin typeface="Arial"/>
                <a:ea typeface="Arial"/>
                <a:cs typeface="Arial"/>
                <a:sym typeface="Arial"/>
              </a:rPr>
              <a:t> to the </a:t>
            </a:r>
            <a:r>
              <a:rPr lang="en-US" sz="1200" b="0" i="0" u="none" strike="noStrike" kern="1200" cap="none" dirty="0" err="1">
                <a:solidFill>
                  <a:schemeClr val="dk1"/>
                </a:solidFill>
                <a:effectLst/>
                <a:latin typeface="Arial"/>
                <a:ea typeface="Arial"/>
                <a:cs typeface="Arial"/>
                <a:sym typeface="Arial"/>
              </a:rPr>
              <a:t>IBinder</a:t>
            </a:r>
            <a:r>
              <a:rPr lang="en-US" sz="1200" b="0" i="0" u="none" strike="noStrike" kern="1200" cap="none" dirty="0">
                <a:solidFill>
                  <a:schemeClr val="dk1"/>
                </a:solidFill>
                <a:effectLst/>
                <a:latin typeface="Arial"/>
                <a:ea typeface="Arial"/>
                <a:cs typeface="Arial"/>
                <a:sym typeface="Arial"/>
              </a:rPr>
              <a:t>.</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61029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shows three dotted rectangular blocks labeled Process 1, Kernel, and Process 2. The Process 1 block is subdivided into two blocks labeled </a:t>
            </a:r>
            <a:r>
              <a:rPr lang="en-US" sz="1200" dirty="0" err="1">
                <a:effectLst/>
                <a:latin typeface="Arial" panose="020B0604020202020204" pitchFamily="34" charset="0"/>
                <a:ea typeface="Calibri" panose="020F0502020204030204" pitchFamily="34" charset="0"/>
                <a:cs typeface="Arial" panose="020B0604020202020204" pitchFamily="34" charset="0"/>
              </a:rPr>
              <a:t>IExample.Proxy</a:t>
            </a:r>
            <a:r>
              <a:rPr lang="en-US" sz="1200" dirty="0">
                <a:effectLst/>
                <a:latin typeface="Arial" panose="020B0604020202020204" pitchFamily="34" charset="0"/>
                <a:ea typeface="Calibri" panose="020F0502020204030204" pitchFamily="34" charset="0"/>
                <a:cs typeface="Arial" panose="020B0604020202020204" pitchFamily="34" charset="0"/>
              </a:rPr>
              <a:t> and </a:t>
            </a:r>
            <a:r>
              <a:rPr lang="en-US" sz="1200" dirty="0" err="1">
                <a:effectLst/>
                <a:latin typeface="Arial" panose="020B0604020202020204" pitchFamily="34" charset="0"/>
                <a:ea typeface="Calibri" panose="020F0502020204030204" pitchFamily="34" charset="0"/>
                <a:cs typeface="Arial" panose="020B0604020202020204" pitchFamily="34" charset="0"/>
              </a:rPr>
              <a:t>BinderProxy</a:t>
            </a:r>
            <a:r>
              <a:rPr lang="en-US" sz="1200" dirty="0">
                <a:effectLst/>
                <a:latin typeface="Arial" panose="020B0604020202020204" pitchFamily="34" charset="0"/>
                <a:ea typeface="Calibri" panose="020F0502020204030204" pitchFamily="34" charset="0"/>
                <a:cs typeface="Arial" panose="020B0604020202020204" pitchFamily="34" charset="0"/>
              </a:rPr>
              <a:t>. A one sided arrow is pointed towards </a:t>
            </a:r>
            <a:r>
              <a:rPr lang="en-US" sz="1200" dirty="0" err="1">
                <a:effectLst/>
                <a:latin typeface="Arial" panose="020B0604020202020204" pitchFamily="34" charset="0"/>
                <a:ea typeface="Calibri" panose="020F0502020204030204" pitchFamily="34" charset="0"/>
                <a:cs typeface="Arial" panose="020B0604020202020204" pitchFamily="34" charset="0"/>
              </a:rPr>
              <a:t>IExample.Proxy</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labeled print open parenthesis open double quote hello close double quote close parenthesis,</a:t>
            </a:r>
            <a:r>
              <a:rPr lang="en-US" sz="1200" dirty="0">
                <a:effectLst/>
                <a:latin typeface="Arial" panose="020B0604020202020204" pitchFamily="34" charset="0"/>
                <a:ea typeface="Calibri" panose="020F0502020204030204" pitchFamily="34" charset="0"/>
                <a:cs typeface="Arial" panose="020B0604020202020204" pitchFamily="34" charset="0"/>
              </a:rPr>
              <a:t> and another arrow are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IExample.Proxy</a:t>
            </a:r>
            <a:r>
              <a:rPr lang="en-US" sz="1200" dirty="0">
                <a:effectLst/>
                <a:latin typeface="Arial" panose="020B0604020202020204" pitchFamily="34" charset="0"/>
                <a:ea typeface="Calibri" panose="020F0502020204030204" pitchFamily="34" charset="0"/>
                <a:cs typeface="Arial" panose="020B0604020202020204" pitchFamily="34" charset="0"/>
              </a:rPr>
              <a:t> to the </a:t>
            </a:r>
            <a:r>
              <a:rPr lang="en-US" sz="1200" dirty="0" err="1">
                <a:effectLst/>
                <a:latin typeface="Arial" panose="020B0604020202020204" pitchFamily="34" charset="0"/>
                <a:ea typeface="Calibri" panose="020F0502020204030204" pitchFamily="34" charset="0"/>
                <a:cs typeface="Arial" panose="020B0604020202020204" pitchFamily="34" charset="0"/>
              </a:rPr>
              <a:t>BinderProxy</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labeled transact open parenthesis open string bracket print hello close string bracket close parenthesis</a:t>
            </a:r>
            <a:r>
              <a:rPr lang="en-US" sz="1200" dirty="0">
                <a:effectLst/>
                <a:latin typeface="Arial" panose="020B0604020202020204" pitchFamily="34" charset="0"/>
                <a:ea typeface="Calibri" panose="020F0502020204030204" pitchFamily="34" charset="0"/>
                <a:cs typeface="Arial" panose="020B0604020202020204" pitchFamily="34" charset="0"/>
              </a:rPr>
              <a:t>. The kernel block is consist of a sub block which is labeled binder module, a one sided arrow is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BinderProxy</a:t>
            </a:r>
            <a:r>
              <a:rPr lang="en-US" sz="1200" dirty="0">
                <a:effectLst/>
                <a:latin typeface="Arial" panose="020B0604020202020204" pitchFamily="34" charset="0"/>
                <a:ea typeface="Calibri" panose="020F0502020204030204" pitchFamily="34" charset="0"/>
                <a:cs typeface="Arial" panose="020B0604020202020204" pitchFamily="34" charset="0"/>
              </a:rPr>
              <a:t> to the binder module which is labeled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o c t l open parenthesis close parenthesis. The Process 2 block consists of a rectangular block which is labeled Example M p l which is again subdivided into three sub blocks and labeled </a:t>
            </a:r>
            <a:r>
              <a:rPr lang="en-US" sz="1200" dirty="0" err="1">
                <a:effectLst/>
                <a:latin typeface="Arial" panose="020B0604020202020204" pitchFamily="34" charset="0"/>
                <a:ea typeface="Calibri" panose="020F0502020204030204" pitchFamily="34" charset="0"/>
                <a:cs typeface="Arial" panose="020B0604020202020204" pitchFamily="34" charset="0"/>
              </a:rPr>
              <a:t>IExample</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IExample.Stub</a:t>
            </a:r>
            <a:r>
              <a:rPr lang="en-US" sz="1200" dirty="0">
                <a:effectLst/>
                <a:latin typeface="Arial" panose="020B0604020202020204" pitchFamily="34" charset="0"/>
                <a:ea typeface="Calibri" panose="020F0502020204030204" pitchFamily="34" charset="0"/>
                <a:cs typeface="Arial" panose="020B0604020202020204" pitchFamily="34" charset="0"/>
              </a:rPr>
              <a:t>, and Binder. A one sided arrow is pointing from binder module to the Binder which is labeled </a:t>
            </a:r>
            <a:r>
              <a:rPr lang="en-US" sz="1200" dirty="0" err="1">
                <a:effectLst/>
                <a:latin typeface="Arial" panose="020B0604020202020204" pitchFamily="34" charset="0"/>
                <a:ea typeface="Calibri" panose="020F0502020204030204" pitchFamily="34" charset="0"/>
                <a:cs typeface="Arial" panose="020B0604020202020204" pitchFamily="34" charset="0"/>
              </a:rPr>
              <a:t>i</a:t>
            </a:r>
            <a:r>
              <a:rPr lang="en-US" sz="1200" dirty="0">
                <a:effectLst/>
                <a:latin typeface="Arial" panose="020B0604020202020204" pitchFamily="34" charset="0"/>
                <a:ea typeface="Calibri" panose="020F0502020204030204" pitchFamily="34" charset="0"/>
                <a:cs typeface="Arial" panose="020B0604020202020204" pitchFamily="34" charset="0"/>
              </a:rPr>
              <a:t> o c t l open parenthesis close parenthesis. Another one sided arrow is pointing from Binder to the </a:t>
            </a:r>
            <a:r>
              <a:rPr lang="en-US" sz="1200" dirty="0" err="1">
                <a:effectLst/>
                <a:latin typeface="Arial" panose="020B0604020202020204" pitchFamily="34" charset="0"/>
                <a:ea typeface="Calibri" panose="020F0502020204030204" pitchFamily="34" charset="0"/>
                <a:cs typeface="Arial" panose="020B0604020202020204" pitchFamily="34" charset="0"/>
              </a:rPr>
              <a:t>IExample.Stub</a:t>
            </a:r>
            <a:r>
              <a:rPr lang="en-US" sz="1200" dirty="0">
                <a:effectLst/>
                <a:latin typeface="Arial" panose="020B0604020202020204" pitchFamily="34" charset="0"/>
                <a:ea typeface="Calibri" panose="020F0502020204030204" pitchFamily="34" charset="0"/>
                <a:cs typeface="Arial" panose="020B0604020202020204" pitchFamily="34" charset="0"/>
              </a:rPr>
              <a:t> block, which is labeled </a:t>
            </a:r>
            <a:r>
              <a:rPr lang="en-US" sz="1200" dirty="0" err="1">
                <a:effectLst/>
                <a:latin typeface="Arial" panose="020B0604020202020204" pitchFamily="34" charset="0"/>
                <a:ea typeface="Calibri" panose="020F0502020204030204" pitchFamily="34" charset="0"/>
                <a:cs typeface="Arial" panose="020B0604020202020204" pitchFamily="34" charset="0"/>
              </a:rPr>
              <a:t>onTransact</a:t>
            </a:r>
            <a:r>
              <a:rPr lang="en-US" sz="1200" dirty="0">
                <a:effectLst/>
                <a:latin typeface="Arial" panose="020B0604020202020204" pitchFamily="34" charset="0"/>
                <a:ea typeface="Calibri" panose="020F0502020204030204" pitchFamily="34" charset="0"/>
                <a:cs typeface="Arial" panose="020B0604020202020204" pitchFamily="34" charset="0"/>
              </a:rPr>
              <a:t> open parenthesis open string print hello close string bracket close parenthesis. Another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one</a:t>
            </a:r>
            <a:r>
              <a:rPr lang="en-US" sz="1200" dirty="0">
                <a:effectLst/>
                <a:latin typeface="Arial" panose="020B0604020202020204" pitchFamily="34" charset="0"/>
                <a:ea typeface="Calibri" panose="020F0502020204030204" pitchFamily="34" charset="0"/>
                <a:cs typeface="Arial" panose="020B0604020202020204" pitchFamily="34" charset="0"/>
              </a:rPr>
              <a:t> sided arrow is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IExample.Stub</a:t>
            </a:r>
            <a:r>
              <a:rPr lang="en-US" sz="1200" dirty="0">
                <a:effectLst/>
                <a:latin typeface="Arial" panose="020B0604020202020204" pitchFamily="34" charset="0"/>
                <a:ea typeface="Calibri" panose="020F0502020204030204" pitchFamily="34" charset="0"/>
                <a:cs typeface="Arial" panose="020B0604020202020204" pitchFamily="34" charset="0"/>
              </a:rPr>
              <a:t> block to the </a:t>
            </a:r>
            <a:r>
              <a:rPr lang="en-US" sz="1200" dirty="0" err="1">
                <a:effectLst/>
                <a:latin typeface="Arial" panose="020B0604020202020204" pitchFamily="34" charset="0"/>
                <a:ea typeface="Calibri" panose="020F0502020204030204" pitchFamily="34" charset="0"/>
                <a:cs typeface="Arial" panose="020B0604020202020204" pitchFamily="34" charset="0"/>
              </a:rPr>
              <a:t>IExample</a:t>
            </a:r>
            <a:r>
              <a:rPr lang="en-US" sz="1200" dirty="0">
                <a:effectLst/>
                <a:latin typeface="Arial" panose="020B0604020202020204" pitchFamily="34" charset="0"/>
                <a:ea typeface="Calibri" panose="020F0502020204030204" pitchFamily="34" charset="0"/>
                <a:cs typeface="Arial" panose="020B0604020202020204" pitchFamily="34" charset="0"/>
              </a:rPr>
              <a:t> which is labeled print open parenthesis open double quote hello close double quote close parenthesis.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88309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6011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sz="1200" b="0" i="0" u="none" strike="noStrike" kern="1200" cap="none" noProof="0" dirty="0">
                <a:solidFill>
                  <a:schemeClr val="dk1"/>
                </a:solidFill>
                <a:effectLst/>
                <a:latin typeface="Arial"/>
                <a:ea typeface="Arial"/>
                <a:cs typeface="Arial"/>
                <a:sym typeface="Arial"/>
              </a:rPr>
              <a:t>open angle bracket question mark xml version equals double quote 1 dot 0 double quote encoding equals double quote </a:t>
            </a:r>
            <a:r>
              <a:rPr lang="de-DE" sz="1200" b="0" i="0" u="none" strike="noStrike" kern="1200" cap="none" noProof="0" dirty="0">
                <a:solidFill>
                  <a:schemeClr val="dk1"/>
                </a:solidFill>
                <a:effectLst/>
                <a:latin typeface="Arial"/>
                <a:ea typeface="Arial"/>
                <a:cs typeface="Arial"/>
                <a:sym typeface="Arial"/>
              </a:rPr>
              <a:t>u t f dash 8</a:t>
            </a:r>
            <a:r>
              <a:rPr lang="en-US" sz="1200" b="0" i="0" u="none" strike="noStrike" kern="1200" cap="none" noProof="0" dirty="0">
                <a:solidFill>
                  <a:schemeClr val="dk1"/>
                </a:solidFill>
                <a:effectLst/>
                <a:latin typeface="Arial"/>
                <a:ea typeface="Arial"/>
                <a:cs typeface="Arial"/>
                <a:sym typeface="Arial"/>
              </a:rPr>
              <a:t> double quote question mark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manifest x m l n s colon android equals double quote http colon forward slash forward slash schemas dot android dot com forward slash a p k forward slash res forward slash android double quote </a:t>
            </a:r>
          </a:p>
          <a:p>
            <a:pPr marL="0" lvl="0" indent="0" algn="l" rtl="0">
              <a:spcBef>
                <a:spcPts val="0"/>
              </a:spcBef>
              <a:spcAft>
                <a:spcPts val="0"/>
              </a:spcAft>
              <a:buNone/>
            </a:pPr>
            <a:r>
              <a:rPr lang="en-US" sz="1200" b="0" i="0" u="none" strike="noStrike" kern="1200" cap="none" noProof="0" dirty="0">
                <a:solidFill>
                  <a:schemeClr val="dk1"/>
                </a:solidFill>
                <a:effectLst/>
                <a:latin typeface="Arial"/>
                <a:ea typeface="Arial"/>
                <a:cs typeface="Arial"/>
                <a:sym typeface="Arial"/>
              </a:rPr>
              <a:t>package equals double quote com dot example dot email double quote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application close angle bracket </a:t>
            </a:r>
          </a:p>
          <a:p>
            <a:pPr marL="0" lvl="0" indent="0" algn="l" rtl="0">
              <a:spcBef>
                <a:spcPts val="0"/>
              </a:spcBef>
              <a:spcAft>
                <a:spcPts val="0"/>
              </a:spcAft>
              <a:buNone/>
            </a:pPr>
            <a:r>
              <a:rPr lang="en-US" sz="1200" b="0" i="0" u="none" strike="noStrike" kern="1200" cap="none" noProof="0" dirty="0">
                <a:solidFill>
                  <a:schemeClr val="dk1"/>
                </a:solidFill>
                <a:effectLst/>
                <a:latin typeface="Arial"/>
                <a:ea typeface="Arial"/>
                <a:cs typeface="Arial"/>
                <a:sym typeface="Arial"/>
              </a:rPr>
              <a:t>open angle bracket activity android colon name equals double quote com dot example dot email dot Mail </a:t>
            </a:r>
            <a:r>
              <a:rPr lang="en-US" sz="1200" b="0" i="0" u="none" strike="noStrike" kern="1200" cap="none" noProof="0" dirty="0" err="1">
                <a:solidFill>
                  <a:schemeClr val="dk1"/>
                </a:solidFill>
                <a:effectLst/>
                <a:latin typeface="Arial"/>
                <a:ea typeface="Arial"/>
                <a:cs typeface="Arial"/>
                <a:sym typeface="Arial"/>
              </a:rPr>
              <a:t>MainActivity</a:t>
            </a:r>
            <a:r>
              <a:rPr lang="en-US" sz="1200" b="0" i="0" u="none" strike="noStrike" kern="1200" cap="none" noProof="0" dirty="0">
                <a:solidFill>
                  <a:schemeClr val="dk1"/>
                </a:solidFill>
                <a:effectLst/>
                <a:latin typeface="Arial"/>
                <a:ea typeface="Arial"/>
                <a:cs typeface="Arial"/>
                <a:sym typeface="Arial"/>
              </a:rPr>
              <a:t> double quote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intent dash filter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action android colon name equals double quote android dot intent dot action dot MAIN double quote forward slash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category android colon name equals double quote android dot intent dot category dot LAUNCHER double quote forward slash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intent dash filter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activity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activity android colon name equals double quote com dot example dot email dot Compose Activity double quote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intent dash filter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action android colon name equals double quote android dot intent dot action dot SEND double quote forward slash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category android colon name equals double quote android dot intent dot category dot DEFAULT double quote forward slash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data android colon mime Type equals double quote asterisk forward slash asterisk double quote forward slash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intent dash filter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activity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service android colon name equals double quote com dot example dot email dot </a:t>
            </a:r>
            <a:r>
              <a:rPr lang="en-US" sz="1200" b="0" i="0" u="none" strike="noStrike" kern="1200" cap="none" noProof="0" dirty="0" err="1">
                <a:solidFill>
                  <a:schemeClr val="dk1"/>
                </a:solidFill>
                <a:effectLst/>
                <a:latin typeface="Arial"/>
                <a:ea typeface="Arial"/>
                <a:cs typeface="Arial"/>
                <a:sym typeface="Arial"/>
              </a:rPr>
              <a:t>SyncService</a:t>
            </a:r>
            <a:r>
              <a:rPr lang="en-US" sz="1200" b="0" i="0" u="none" strike="noStrike" kern="1200" cap="none" noProof="0" dirty="0">
                <a:solidFill>
                  <a:schemeClr val="dk1"/>
                </a:solidFill>
                <a:effectLst/>
                <a:latin typeface="Arial"/>
                <a:ea typeface="Arial"/>
                <a:cs typeface="Arial"/>
                <a:sym typeface="Arial"/>
              </a:rPr>
              <a:t> double quote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service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receiver android colon name equals double quote com dot example dot email dot </a:t>
            </a:r>
            <a:r>
              <a:rPr lang="en-US" sz="1200" b="0" i="0" u="none" strike="noStrike" kern="1200" cap="none" noProof="0" dirty="0" err="1">
                <a:solidFill>
                  <a:schemeClr val="dk1"/>
                </a:solidFill>
                <a:effectLst/>
                <a:latin typeface="Arial"/>
                <a:ea typeface="Arial"/>
                <a:cs typeface="Arial"/>
                <a:sym typeface="Arial"/>
              </a:rPr>
              <a:t>SyncControlReceiver</a:t>
            </a:r>
            <a:r>
              <a:rPr lang="en-US" sz="1200" b="0" i="0" u="none" strike="noStrike" kern="1200" cap="none" noProof="0" dirty="0">
                <a:solidFill>
                  <a:schemeClr val="dk1"/>
                </a:solidFill>
                <a:effectLst/>
                <a:latin typeface="Arial"/>
                <a:ea typeface="Arial"/>
                <a:cs typeface="Arial"/>
                <a:sym typeface="Arial"/>
              </a:rPr>
              <a:t> double quote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intent dash filter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action android colon name equals double quote android dot intent dot action dot DEVICE underscore STORAGE underscore LOW double quote forward slash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intent dash filter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intent dash filter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action android colon name equals double quote android dot intent dot action dot DEVICE underscore STORAGE underscore OKAY double quote forward slash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intent dash filter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receiver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provider android colon name equals double quote com dot example dot email dot </a:t>
            </a:r>
            <a:r>
              <a:rPr lang="en-US" sz="1200" b="0" i="0" u="none" strike="noStrike" kern="1200" cap="none" noProof="0" dirty="0" err="1">
                <a:solidFill>
                  <a:schemeClr val="dk1"/>
                </a:solidFill>
                <a:effectLst/>
                <a:latin typeface="Arial"/>
                <a:ea typeface="Arial"/>
                <a:cs typeface="Arial"/>
                <a:sym typeface="Arial"/>
              </a:rPr>
              <a:t>EmailProvider</a:t>
            </a:r>
            <a:r>
              <a:rPr lang="en-US" sz="1200" b="0" i="0" u="none" strike="noStrike" kern="1200" cap="none" noProof="0" dirty="0">
                <a:solidFill>
                  <a:schemeClr val="dk1"/>
                </a:solidFill>
                <a:effectLst/>
                <a:latin typeface="Arial"/>
                <a:ea typeface="Arial"/>
                <a:cs typeface="Arial"/>
                <a:sym typeface="Arial"/>
              </a:rPr>
              <a:t> double quote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android colon authorities equals double quote com dot example dot email dot provider dot email double quote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provider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application close angle bracket </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open angle bracket forward slash manifest close angle bracket</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896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two dotted rectangular blocks labeled Activity manager in system server process and Email app process. The first block consist of a rectangular block labeled Task: Email which again consists of another rectangular block divided into two parts that are labeled RESUMED and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The second block consist of a rectangular block labeled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An arrow is pointing from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to the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block.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94657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three dotted rectangular blocks labeled Activity manager in system server process, Camera app process, and Email app process. The first block consist of two rectangular blocks labeled Task: Camera and Task: Email. Task: Camera again consist of another rectangular block divided into two parts that are labeled RESUMED which is shaded and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(Camera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Task: Email consists of another rectangular block divided into two parts that are labeled STOPPED which is shaded and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and Saved state which is shaded. The second block consist of a rectangular block labeled Camera app process which consists of another rectangular block labeled </a:t>
            </a:r>
            <a:r>
              <a:rPr lang="en-US" sz="1200" b="0" i="0" u="none" strike="noStrike" kern="1200" cap="none" dirty="0" err="1">
                <a:solidFill>
                  <a:schemeClr val="dk1"/>
                </a:solidFill>
                <a:effectLst/>
                <a:latin typeface="Arial"/>
                <a:ea typeface="Arial"/>
                <a:cs typeface="Arial"/>
                <a:sym typeface="Arial"/>
              </a:rPr>
              <a:t>CameraMainActivity</a:t>
            </a:r>
            <a:r>
              <a:rPr lang="en-US" sz="1200" b="0" i="0" u="none" strike="noStrike" kern="1200" cap="none" dirty="0">
                <a:solidFill>
                  <a:schemeClr val="dk1"/>
                </a:solidFill>
                <a:effectLst/>
                <a:latin typeface="Arial"/>
                <a:ea typeface="Arial"/>
                <a:cs typeface="Arial"/>
                <a:sym typeface="Arial"/>
              </a:rPr>
              <a:t>. An arrow is pointing from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(Camera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to </a:t>
            </a:r>
            <a:r>
              <a:rPr lang="en-US" sz="1200" b="0" i="0" u="none" strike="noStrike" kern="1200" cap="none" dirty="0" err="1">
                <a:solidFill>
                  <a:schemeClr val="dk1"/>
                </a:solidFill>
                <a:effectLst/>
                <a:latin typeface="Arial"/>
                <a:ea typeface="Arial"/>
                <a:cs typeface="Arial"/>
                <a:sym typeface="Arial"/>
              </a:rPr>
              <a:t>CameraMainActivity</a:t>
            </a:r>
            <a:r>
              <a:rPr lang="en-US" sz="1200" b="0" i="0" u="none" strike="noStrike" kern="1200" cap="none" dirty="0">
                <a:solidFill>
                  <a:schemeClr val="dk1"/>
                </a:solidFill>
                <a:effectLst/>
                <a:latin typeface="Arial"/>
                <a:ea typeface="Arial"/>
                <a:cs typeface="Arial"/>
                <a:sym typeface="Arial"/>
              </a:rPr>
              <a:t>. The third block consist of a rectangular block labeled Email app process which consists of another rectangular block labeled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An arrow is pointing from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to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07684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944036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two dotted rectangular blocks labeled Activity manager in system server process and Camera app process. The first block consist of two rectangular blocks labeled Task: Camera and Task: Email. Task: Camera again consist of another rectangular block divided into two parts that are labeled RESUMED which is shaded and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(Camera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Task: Email consists of another rectangular block divided into two parts that are labeled STOPPED which is shaded and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and Saved state which is shaded. The second block consist of a rectangular block labeled Camera app process which consists of another rectangular block labeled </a:t>
            </a:r>
            <a:r>
              <a:rPr lang="en-US" sz="1200" b="0" i="0" u="none" strike="noStrike" kern="1200" cap="none" dirty="0" err="1">
                <a:solidFill>
                  <a:schemeClr val="dk1"/>
                </a:solidFill>
                <a:effectLst/>
                <a:latin typeface="Arial"/>
                <a:ea typeface="Arial"/>
                <a:cs typeface="Arial"/>
                <a:sym typeface="Arial"/>
              </a:rPr>
              <a:t>CameraMainActivity</a:t>
            </a:r>
            <a:r>
              <a:rPr lang="en-US" sz="1200" b="0" i="0" u="none" strike="noStrike" kern="1200" cap="none" dirty="0">
                <a:solidFill>
                  <a:schemeClr val="dk1"/>
                </a:solidFill>
                <a:effectLst/>
                <a:latin typeface="Arial"/>
                <a:ea typeface="Arial"/>
                <a:cs typeface="Arial"/>
                <a:sym typeface="Arial"/>
              </a:rPr>
              <a:t>. An arrow is pointing from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(Camera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to </a:t>
            </a:r>
            <a:r>
              <a:rPr lang="en-US" sz="1200" b="0" i="0" u="none" strike="noStrike" kern="1200" cap="none" dirty="0" err="1">
                <a:solidFill>
                  <a:schemeClr val="dk1"/>
                </a:solidFill>
                <a:effectLst/>
                <a:latin typeface="Arial"/>
                <a:ea typeface="Arial"/>
                <a:cs typeface="Arial"/>
                <a:sym typeface="Arial"/>
              </a:rPr>
              <a:t>CameraMainActivity</a:t>
            </a:r>
            <a:r>
              <a:rPr lang="en-US" sz="1200" b="0" i="0" u="none" strike="noStrike" kern="1200" cap="none" dirty="0">
                <a:solidFill>
                  <a:schemeClr val="dk1"/>
                </a:solidFill>
                <a:effectLst/>
                <a:latin typeface="Arial"/>
                <a:ea typeface="Arial"/>
                <a:cs typeface="Arial"/>
                <a:sym typeface="Arial"/>
              </a:rPr>
              <a:t>.</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188521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three dotted rectangular blocks labeled Activity manager in system server process, Camera app process, and Email app process. The first block consist of two rectangular blocks labeled Task: Camera and Task: Email. Task: Camera again consist of another two rectangular blocks, the first block is divided into two parts that are labeled RESUMED which is shaded, and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(Compose Activity), and the second block is divided into two parts that are labeled STOPPED which is shaded and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(Camera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and Saved state which is shaded. Task: Email consists of another rectangular block divided into two parts that are labeled STOPPED which is shaded and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(Camera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and Saved state which is shaded. The second block consist of a rectangular block labeled Camera app process which consists of another rectangular block labeled </a:t>
            </a:r>
            <a:r>
              <a:rPr lang="en-US" sz="1200" b="0" i="0" u="none" strike="noStrike" kern="1200" cap="none" dirty="0" err="1">
                <a:solidFill>
                  <a:schemeClr val="dk1"/>
                </a:solidFill>
                <a:effectLst/>
                <a:latin typeface="Arial"/>
                <a:ea typeface="Arial"/>
                <a:cs typeface="Arial"/>
                <a:sym typeface="Arial"/>
              </a:rPr>
              <a:t>CameraMainActivity</a:t>
            </a:r>
            <a:r>
              <a:rPr lang="en-US" sz="1200" b="0" i="0" u="none" strike="noStrike" kern="1200" cap="none" dirty="0">
                <a:solidFill>
                  <a:schemeClr val="dk1"/>
                </a:solidFill>
                <a:effectLst/>
                <a:latin typeface="Arial"/>
                <a:ea typeface="Arial"/>
                <a:cs typeface="Arial"/>
                <a:sym typeface="Arial"/>
              </a:rPr>
              <a:t>. An arrow is pointing from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(Mail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to </a:t>
            </a:r>
            <a:r>
              <a:rPr lang="en-US" sz="1200" b="0" i="0" u="none" strike="noStrike" kern="1200" cap="none" dirty="0" err="1">
                <a:solidFill>
                  <a:schemeClr val="dk1"/>
                </a:solidFill>
                <a:effectLst/>
                <a:latin typeface="Arial"/>
                <a:ea typeface="Arial"/>
                <a:cs typeface="Arial"/>
                <a:sym typeface="Arial"/>
              </a:rPr>
              <a:t>CameraMainActivity</a:t>
            </a:r>
            <a:r>
              <a:rPr lang="en-US" sz="1200" b="0" i="0" u="none" strike="noStrike" kern="1200" cap="none" dirty="0">
                <a:solidFill>
                  <a:schemeClr val="dk1"/>
                </a:solidFill>
                <a:effectLst/>
                <a:latin typeface="Arial"/>
                <a:ea typeface="Arial"/>
                <a:cs typeface="Arial"/>
                <a:sym typeface="Arial"/>
              </a:rPr>
              <a:t>. The third block consist of a rectangular block labeled Email app process which consists of another rectangular block labeled Compose Activity. An arrow is pointing from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(Compose Activity) to Compose Activity.</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5701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shows three dotted rectangular blocks labeled Activity manager in system server process, Camera app process, and Email app process. The first block consist of two rectangular blocks labeled Task: Camera and Task: Email. Task: Email consists of another rectangular block divided into two parts that are labeled RESUMED which is shaded and </a:t>
            </a:r>
            <a:r>
              <a:rPr lang="en-US" sz="1200" dirty="0" err="1">
                <a:effectLst/>
                <a:latin typeface="Arial" panose="020B0604020202020204" pitchFamily="34" charset="0"/>
                <a:ea typeface="Calibri" panose="020F0502020204030204" pitchFamily="34" charset="0"/>
                <a:cs typeface="Arial" panose="020B0604020202020204" pitchFamily="34" charset="0"/>
              </a:rPr>
              <a:t>ActivityRecord</a:t>
            </a:r>
            <a:r>
              <a:rPr lang="en-US" sz="1200" dirty="0">
                <a:effectLst/>
                <a:latin typeface="Arial" panose="020B0604020202020204" pitchFamily="34" charset="0"/>
                <a:ea typeface="Calibri" panose="020F0502020204030204" pitchFamily="34" charset="0"/>
                <a:cs typeface="Arial" panose="020B0604020202020204" pitchFamily="34" charset="0"/>
              </a:rPr>
              <a:t> (Mail </a:t>
            </a:r>
            <a:r>
              <a:rPr lang="en-US" sz="1200" dirty="0" err="1">
                <a:effectLst/>
                <a:latin typeface="Arial" panose="020B0604020202020204" pitchFamily="34" charset="0"/>
                <a:ea typeface="Calibri" panose="020F0502020204030204" pitchFamily="34" charset="0"/>
                <a:cs typeface="Arial" panose="020B0604020202020204" pitchFamily="34" charset="0"/>
              </a:rPr>
              <a:t>MainActivity</a:t>
            </a:r>
            <a:r>
              <a:rPr lang="en-US" sz="1200" dirty="0">
                <a:effectLst/>
                <a:latin typeface="Arial" panose="020B0604020202020204" pitchFamily="34" charset="0"/>
                <a:ea typeface="Calibri" panose="020F0502020204030204" pitchFamily="34" charset="0"/>
                <a:cs typeface="Arial" panose="020B0604020202020204" pitchFamily="34" charset="0"/>
              </a:rPr>
              <a:t>). Task: Camera again consist of another two rectangular blocks, the first block is divided into two parts that are labeled STOPPED which is shaded, and </a:t>
            </a:r>
            <a:r>
              <a:rPr lang="en-US" sz="1200" dirty="0" err="1">
                <a:effectLst/>
                <a:latin typeface="Arial" panose="020B0604020202020204" pitchFamily="34" charset="0"/>
                <a:ea typeface="Calibri" panose="020F0502020204030204" pitchFamily="34" charset="0"/>
                <a:cs typeface="Arial" panose="020B0604020202020204" pitchFamily="34" charset="0"/>
              </a:rPr>
              <a:t>ActivityRecord</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Compose</a:t>
            </a:r>
            <a:r>
              <a:rPr lang="en-US" sz="1200" dirty="0">
                <a:effectLst/>
                <a:latin typeface="Arial" panose="020B0604020202020204" pitchFamily="34" charset="0"/>
                <a:ea typeface="Calibri" panose="020F0502020204030204" pitchFamily="34" charset="0"/>
                <a:cs typeface="Arial" panose="020B0604020202020204" pitchFamily="34" charset="0"/>
              </a:rPr>
              <a:t> Activity) and Saved state which is shaded and the second block is divided into two parts that are labeled STOPPED which is shaded and </a:t>
            </a:r>
            <a:r>
              <a:rPr lang="en-US" sz="1200" dirty="0" err="1">
                <a:effectLst/>
                <a:latin typeface="Arial" panose="020B0604020202020204" pitchFamily="34" charset="0"/>
                <a:ea typeface="Calibri" panose="020F0502020204030204" pitchFamily="34" charset="0"/>
                <a:cs typeface="Arial" panose="020B0604020202020204" pitchFamily="34" charset="0"/>
              </a:rPr>
              <a:t>ActivityRecord</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Camera Main Activity</a:t>
            </a:r>
            <a:r>
              <a:rPr lang="en-US" sz="1200" dirty="0">
                <a:effectLst/>
                <a:latin typeface="Arial" panose="020B0604020202020204" pitchFamily="34" charset="0"/>
                <a:ea typeface="Calibri" panose="020F0502020204030204" pitchFamily="34" charset="0"/>
                <a:cs typeface="Arial" panose="020B0604020202020204" pitchFamily="34" charset="0"/>
              </a:rPr>
              <a:t>) and Saved state which is shaded. The second block consists of a rectangular block labeled Email app process which consists of another two rectangular blocks labeled Mail </a:t>
            </a:r>
            <a:r>
              <a:rPr lang="en-US" sz="1200" dirty="0" err="1">
                <a:effectLst/>
                <a:latin typeface="Arial" panose="020B0604020202020204" pitchFamily="34" charset="0"/>
                <a:ea typeface="Calibri" panose="020F0502020204030204" pitchFamily="34" charset="0"/>
                <a:cs typeface="Arial" panose="020B0604020202020204" pitchFamily="34" charset="0"/>
              </a:rPr>
              <a:t>MainActivity</a:t>
            </a:r>
            <a:r>
              <a:rPr lang="en-US" sz="1200" dirty="0">
                <a:effectLst/>
                <a:latin typeface="Arial" panose="020B0604020202020204" pitchFamily="34" charset="0"/>
                <a:ea typeface="Calibri" panose="020F0502020204030204" pitchFamily="34" charset="0"/>
                <a:cs typeface="Arial" panose="020B0604020202020204" pitchFamily="34" charset="0"/>
              </a:rPr>
              <a:t> and Compose Activity. An arrow is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ActivityRecord</a:t>
            </a:r>
            <a:r>
              <a:rPr lang="en-US" sz="1200" dirty="0">
                <a:effectLst/>
                <a:latin typeface="Arial" panose="020B0604020202020204" pitchFamily="34" charset="0"/>
                <a:ea typeface="Calibri" panose="020F0502020204030204" pitchFamily="34" charset="0"/>
                <a:cs typeface="Arial" panose="020B0604020202020204" pitchFamily="34" charset="0"/>
              </a:rPr>
              <a:t> (Mail </a:t>
            </a:r>
            <a:r>
              <a:rPr lang="en-US" sz="1200" dirty="0" err="1">
                <a:effectLst/>
                <a:latin typeface="Arial" panose="020B0604020202020204" pitchFamily="34" charset="0"/>
                <a:ea typeface="Calibri" panose="020F0502020204030204" pitchFamily="34" charset="0"/>
                <a:cs typeface="Arial" panose="020B0604020202020204" pitchFamily="34" charset="0"/>
              </a:rPr>
              <a:t>MainActivity</a:t>
            </a:r>
            <a:r>
              <a:rPr lang="en-US" sz="1200" dirty="0">
                <a:effectLst/>
                <a:latin typeface="Arial" panose="020B0604020202020204" pitchFamily="34" charset="0"/>
                <a:ea typeface="Calibri" panose="020F0502020204030204" pitchFamily="34" charset="0"/>
                <a:cs typeface="Arial" panose="020B0604020202020204" pitchFamily="34" charset="0"/>
              </a:rPr>
              <a:t>) of the Task: Email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to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CameraMainActivity</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to Mail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MainActivity</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of Email app process</a:t>
            </a:r>
            <a:r>
              <a:rPr lang="en-US" sz="1200" dirty="0">
                <a:effectLst/>
                <a:latin typeface="Arial" panose="020B0604020202020204" pitchFamily="34" charset="0"/>
                <a:ea typeface="Calibri" panose="020F0502020204030204" pitchFamily="34" charset="0"/>
                <a:cs typeface="Arial" panose="020B0604020202020204" pitchFamily="34" charset="0"/>
              </a:rPr>
              <a:t>. The third block consist of a rectangular block labeled Camera app process which consists of another rectangular block labeled </a:t>
            </a:r>
            <a:r>
              <a:rPr lang="en-US" sz="1200" dirty="0" err="1">
                <a:effectLst/>
                <a:latin typeface="Arial" panose="020B0604020202020204" pitchFamily="34" charset="0"/>
                <a:ea typeface="Calibri" panose="020F0502020204030204" pitchFamily="34" charset="0"/>
                <a:cs typeface="Arial" panose="020B0604020202020204" pitchFamily="34" charset="0"/>
              </a:rPr>
              <a:t>CameraMainActivity</a:t>
            </a:r>
            <a:r>
              <a:rPr lang="en-US" sz="1200" dirty="0">
                <a:effectLst/>
                <a:latin typeface="Arial" panose="020B0604020202020204" pitchFamily="34" charset="0"/>
                <a:ea typeface="Calibri" panose="020F0502020204030204" pitchFamily="34" charset="0"/>
                <a:cs typeface="Arial" panose="020B0604020202020204" pitchFamily="34" charset="0"/>
              </a:rPr>
              <a:t>. An arrow is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ActivityRecord</a:t>
            </a:r>
            <a:r>
              <a:rPr lang="en-US" sz="1200" dirty="0">
                <a:effectLst/>
                <a:latin typeface="Arial" panose="020B0604020202020204" pitchFamily="34" charset="0"/>
                <a:ea typeface="Calibri" panose="020F0502020204030204" pitchFamily="34" charset="0"/>
                <a:cs typeface="Arial" panose="020B0604020202020204" pitchFamily="34" charset="0"/>
              </a:rPr>
              <a:t> (Compose Activity) of the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first</a:t>
            </a:r>
            <a:r>
              <a:rPr lang="en-US" sz="1200" dirty="0">
                <a:effectLst/>
                <a:latin typeface="Arial" panose="020B0604020202020204" pitchFamily="34" charset="0"/>
                <a:ea typeface="Calibri" panose="020F0502020204030204" pitchFamily="34" charset="0"/>
                <a:cs typeface="Arial" panose="020B0604020202020204" pitchFamily="34" charset="0"/>
              </a:rPr>
              <a:t> part of the Task: Camera to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ComposeActivity</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of Email app process</a:t>
            </a:r>
            <a:r>
              <a:rPr lang="en-US" sz="1200" dirty="0">
                <a:effectLst/>
                <a:latin typeface="Arial" panose="020B0604020202020204" pitchFamily="34" charset="0"/>
                <a:ea typeface="Calibri" panose="020F0502020204030204" pitchFamily="34" charset="0"/>
                <a:cs typeface="Arial" panose="020B0604020202020204" pitchFamily="34" charset="0"/>
              </a:rPr>
              <a:t> and another arrow is pointing from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ActivityRecord</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CameraMainActivity</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to </a:t>
            </a:r>
            <a:r>
              <a:rPr lang="en-US" sz="1200" dirty="0" err="1">
                <a:effectLst/>
                <a:highlight>
                  <a:srgbClr val="FFFF00"/>
                </a:highlight>
                <a:latin typeface="Arial" panose="020B0604020202020204" pitchFamily="34" charset="0"/>
                <a:ea typeface="Calibri" panose="020F0502020204030204" pitchFamily="34" charset="0"/>
                <a:cs typeface="Arial" panose="020B0604020202020204" pitchFamily="34" charset="0"/>
              </a:rPr>
              <a:t>CameraMainActivity</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 of Camera app process</a:t>
            </a:r>
            <a:r>
              <a:rPr lang="en-US" sz="1200" dirty="0">
                <a:effectLst/>
                <a:latin typeface="Arial" panose="020B060402020202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14447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two dotted rectangular blocks labeled Activity manager in system server process and Email app process. The first block consists of a rectangular block that is divided into two parts and labeled STARTED and </a:t>
            </a:r>
            <a:r>
              <a:rPr lang="en-US" sz="1200" b="0" i="0" u="none" strike="noStrike" kern="1200" cap="none" dirty="0" err="1">
                <a:solidFill>
                  <a:schemeClr val="dk1"/>
                </a:solidFill>
                <a:effectLst/>
                <a:latin typeface="Arial"/>
                <a:ea typeface="Arial"/>
                <a:cs typeface="Arial"/>
                <a:sym typeface="Arial"/>
              </a:rPr>
              <a:t>ServiceRecord</a:t>
            </a:r>
            <a:r>
              <a:rPr lang="en-US" sz="1200" b="0" i="0" u="none" strike="noStrike" kern="1200" cap="none" dirty="0">
                <a:solidFill>
                  <a:schemeClr val="dk1"/>
                </a:solidFill>
                <a:effectLst/>
                <a:latin typeface="Arial"/>
                <a:ea typeface="Arial"/>
                <a:cs typeface="Arial"/>
                <a:sym typeface="Arial"/>
              </a:rPr>
              <a:t>(</a:t>
            </a:r>
            <a:r>
              <a:rPr lang="en-US" sz="1200" b="0" i="0" u="none" strike="noStrike" kern="1200" cap="none" dirty="0" err="1">
                <a:solidFill>
                  <a:schemeClr val="dk1"/>
                </a:solidFill>
                <a:effectLst/>
                <a:latin typeface="Arial"/>
                <a:ea typeface="Arial"/>
                <a:cs typeface="Arial"/>
                <a:sym typeface="Arial"/>
              </a:rPr>
              <a:t>SyncService</a:t>
            </a:r>
            <a:r>
              <a:rPr lang="en-US" sz="1200" b="0" i="0" u="none" strike="noStrike" kern="1200" cap="none" dirty="0">
                <a:solidFill>
                  <a:schemeClr val="dk1"/>
                </a:solidFill>
                <a:effectLst/>
                <a:latin typeface="Arial"/>
                <a:ea typeface="Arial"/>
                <a:cs typeface="Arial"/>
                <a:sym typeface="Arial"/>
              </a:rPr>
              <a:t>). The second block consists of a rectangular block which is labeled </a:t>
            </a:r>
            <a:r>
              <a:rPr lang="en-US" sz="1200" b="0" i="0" u="none" strike="noStrike" kern="1200" cap="none" dirty="0" err="1">
                <a:solidFill>
                  <a:schemeClr val="dk1"/>
                </a:solidFill>
                <a:effectLst/>
                <a:latin typeface="Arial"/>
                <a:ea typeface="Arial"/>
                <a:cs typeface="Arial"/>
                <a:sym typeface="Arial"/>
              </a:rPr>
              <a:t>SyncService</a:t>
            </a:r>
            <a:r>
              <a:rPr lang="en-US" sz="1200" b="0" i="0" u="none" strike="noStrike" kern="1200" cap="none" dirty="0">
                <a:solidFill>
                  <a:schemeClr val="dk1"/>
                </a:solidFill>
                <a:effectLst/>
                <a:latin typeface="Arial"/>
                <a:ea typeface="Arial"/>
                <a:cs typeface="Arial"/>
                <a:sym typeface="Arial"/>
              </a:rPr>
              <a:t>. An arrow is pointing from </a:t>
            </a:r>
            <a:r>
              <a:rPr lang="en-US" sz="1200" b="0" i="0" u="none" strike="noStrike" kern="1200" cap="none" dirty="0" err="1">
                <a:solidFill>
                  <a:schemeClr val="dk1"/>
                </a:solidFill>
                <a:effectLst/>
                <a:latin typeface="Arial"/>
                <a:ea typeface="Arial"/>
                <a:cs typeface="Arial"/>
                <a:sym typeface="Arial"/>
              </a:rPr>
              <a:t>ServiceRecord</a:t>
            </a:r>
            <a:r>
              <a:rPr lang="en-US" sz="1200" b="0" i="0" u="none" strike="noStrike" kern="1200" cap="none" dirty="0">
                <a:solidFill>
                  <a:schemeClr val="dk1"/>
                </a:solidFill>
                <a:effectLst/>
                <a:latin typeface="Arial"/>
                <a:ea typeface="Arial"/>
                <a:cs typeface="Arial"/>
                <a:sym typeface="Arial"/>
              </a:rPr>
              <a:t>(</a:t>
            </a:r>
            <a:r>
              <a:rPr lang="en-US" sz="1200" b="0" i="0" u="none" strike="noStrike" kern="1200" cap="none" dirty="0" err="1">
                <a:solidFill>
                  <a:schemeClr val="dk1"/>
                </a:solidFill>
                <a:effectLst/>
                <a:latin typeface="Arial"/>
                <a:ea typeface="Arial"/>
                <a:cs typeface="Arial"/>
                <a:sym typeface="Arial"/>
              </a:rPr>
              <a:t>SyncService</a:t>
            </a:r>
            <a:r>
              <a:rPr lang="en-US" sz="1200" b="0" i="0" u="none" strike="noStrike" kern="1200" cap="none" dirty="0">
                <a:solidFill>
                  <a:schemeClr val="dk1"/>
                </a:solidFill>
                <a:effectLst/>
                <a:latin typeface="Arial"/>
                <a:ea typeface="Arial"/>
                <a:cs typeface="Arial"/>
                <a:sym typeface="Arial"/>
              </a:rPr>
              <a:t>) to </a:t>
            </a:r>
            <a:r>
              <a:rPr lang="en-US" sz="1200" b="0" i="0" u="none" strike="noStrike" kern="1200" cap="none" dirty="0" err="1">
                <a:solidFill>
                  <a:schemeClr val="dk1"/>
                </a:solidFill>
                <a:effectLst/>
                <a:latin typeface="Arial"/>
                <a:ea typeface="Arial"/>
                <a:cs typeface="Arial"/>
                <a:sym typeface="Arial"/>
              </a:rPr>
              <a:t>SyncService</a:t>
            </a:r>
            <a:r>
              <a:rPr lang="en-US" sz="1200" b="0" i="0" u="none" strike="noStrike" kern="1200" cap="none" dirty="0">
                <a:solidFill>
                  <a:schemeClr val="dk1"/>
                </a:solidFill>
                <a:effectLst/>
                <a:latin typeface="Arial"/>
                <a:ea typeface="Arial"/>
                <a:cs typeface="Arial"/>
                <a:sym typeface="Arial"/>
              </a:rPr>
              <a:t>.</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58582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02449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shows three dotted rectangular blocks labeled Activity manager in system server process, Email app process, and Client app process. The activity manager in the system server process consists of a rectangular block that is divided into three parts labeled STOPPED, </a:t>
            </a:r>
            <a:r>
              <a:rPr lang="en-US" sz="1200" dirty="0" err="1">
                <a:effectLst/>
                <a:latin typeface="Arial" panose="020B0604020202020204" pitchFamily="34" charset="0"/>
                <a:ea typeface="Calibri" panose="020F0502020204030204" pitchFamily="34" charset="0"/>
                <a:cs typeface="Arial" panose="020B0604020202020204" pitchFamily="34" charset="0"/>
              </a:rPr>
              <a:t>ServiceRecord</a:t>
            </a:r>
            <a:r>
              <a:rPr lang="en-US" sz="1200" dirty="0">
                <a:effectLst/>
                <a:latin typeface="Arial" panose="020B0604020202020204" pitchFamily="34" charset="0"/>
                <a:ea typeface="Calibri" panose="020F0502020204030204" pitchFamily="34" charset="0"/>
                <a:cs typeface="Arial" panose="020B0604020202020204" pitchFamily="34" charset="0"/>
              </a:rPr>
              <a:t>(</a:t>
            </a:r>
            <a:r>
              <a:rPr lang="en-US" sz="1200" dirty="0" err="1">
                <a:effectLst/>
                <a:latin typeface="Arial" panose="020B0604020202020204" pitchFamily="34" charset="0"/>
                <a:ea typeface="Calibri" panose="020F0502020204030204" pitchFamily="34" charset="0"/>
                <a:cs typeface="Arial" panose="020B0604020202020204" pitchFamily="34" charset="0"/>
              </a:rPr>
              <a:t>SyncService</a:t>
            </a:r>
            <a:r>
              <a:rPr lang="en-US" sz="1200" dirty="0">
                <a:effectLst/>
                <a:latin typeface="Arial" panose="020B0604020202020204" pitchFamily="34" charset="0"/>
                <a:ea typeface="Calibri" panose="020F0502020204030204" pitchFamily="34" charset="0"/>
                <a:cs typeface="Arial" panose="020B0604020202020204" pitchFamily="34" charset="0"/>
              </a:rPr>
              <a:t>), and </a:t>
            </a:r>
            <a:r>
              <a:rPr lang="en-US" sz="1200" dirty="0" err="1">
                <a:effectLst/>
                <a:latin typeface="Arial" panose="020B0604020202020204" pitchFamily="34" charset="0"/>
                <a:ea typeface="Calibri" panose="020F0502020204030204" pitchFamily="34" charset="0"/>
                <a:cs typeface="Arial" panose="020B0604020202020204" pitchFamily="34" charset="0"/>
              </a:rPr>
              <a:t>IBinder</a:t>
            </a:r>
            <a:r>
              <a:rPr lang="en-US" sz="1200" dirty="0">
                <a:effectLst/>
                <a:latin typeface="Arial" panose="020B0604020202020204" pitchFamily="34" charset="0"/>
                <a:ea typeface="Calibri" panose="020F0502020204030204" pitchFamily="34" charset="0"/>
                <a:cs typeface="Arial" panose="020B0604020202020204" pitchFamily="34" charset="0"/>
              </a:rPr>
              <a:t>. The email app process consists of a rectangular block that is divided into two parts labeled </a:t>
            </a:r>
            <a:r>
              <a:rPr lang="en-US" sz="1200" dirty="0" err="1">
                <a:effectLst/>
                <a:latin typeface="Arial" panose="020B0604020202020204" pitchFamily="34" charset="0"/>
                <a:ea typeface="Calibri" panose="020F0502020204030204" pitchFamily="34" charset="0"/>
                <a:cs typeface="Arial" panose="020B0604020202020204" pitchFamily="34" charset="0"/>
              </a:rPr>
              <a:t>SyncService</a:t>
            </a:r>
            <a:r>
              <a:rPr lang="en-US" sz="1200" dirty="0">
                <a:effectLst/>
                <a:latin typeface="Arial" panose="020B0604020202020204" pitchFamily="34" charset="0"/>
                <a:ea typeface="Calibri" panose="020F0502020204030204" pitchFamily="34" charset="0"/>
                <a:cs typeface="Arial" panose="020B0604020202020204" pitchFamily="34" charset="0"/>
              </a:rPr>
              <a:t> and </a:t>
            </a:r>
            <a:r>
              <a:rPr lang="en-US" sz="1200" dirty="0" err="1">
                <a:effectLst/>
                <a:latin typeface="Arial" panose="020B0604020202020204" pitchFamily="34" charset="0"/>
                <a:ea typeface="Calibri" panose="020F0502020204030204" pitchFamily="34" charset="0"/>
                <a:cs typeface="Arial" panose="020B0604020202020204" pitchFamily="34" charset="0"/>
              </a:rPr>
              <a:t>IBinder</a:t>
            </a:r>
            <a:r>
              <a:rPr lang="en-US" sz="1200" dirty="0">
                <a:effectLst/>
                <a:latin typeface="Arial" panose="020B0604020202020204" pitchFamily="34" charset="0"/>
                <a:ea typeface="Calibri" panose="020F0502020204030204" pitchFamily="34" charset="0"/>
                <a:cs typeface="Arial" panose="020B0604020202020204" pitchFamily="34" charset="0"/>
              </a:rPr>
              <a:t>. The client app process consists of a rectangular block labeled </a:t>
            </a:r>
            <a:r>
              <a:rPr lang="en-US" sz="1200" dirty="0" err="1">
                <a:effectLst/>
                <a:latin typeface="Arial" panose="020B0604020202020204" pitchFamily="34" charset="0"/>
                <a:ea typeface="Calibri" panose="020F0502020204030204" pitchFamily="34" charset="0"/>
                <a:cs typeface="Arial" panose="020B0604020202020204" pitchFamily="34" charset="0"/>
              </a:rPr>
              <a:t>IBinder</a:t>
            </a:r>
            <a:r>
              <a:rPr lang="en-US" sz="1200" dirty="0">
                <a:effectLst/>
                <a:latin typeface="Arial" panose="020B0604020202020204" pitchFamily="34" charset="0"/>
                <a:ea typeface="Calibri" panose="020F0502020204030204" pitchFamily="34" charset="0"/>
                <a:cs typeface="Arial" panose="020B0604020202020204" pitchFamily="34" charset="0"/>
              </a:rPr>
              <a:t>. The figure shows five arrows, the first arrow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 1. Bind</a:t>
            </a:r>
            <a:r>
              <a:rPr lang="en-US" sz="1200" dirty="0">
                <a:effectLst/>
                <a:latin typeface="Arial" panose="020B0604020202020204" pitchFamily="34" charset="0"/>
                <a:ea typeface="Calibri" panose="020F0502020204030204" pitchFamily="34" charset="0"/>
                <a:cs typeface="Arial" panose="020B0604020202020204" pitchFamily="34" charset="0"/>
              </a:rPr>
              <a:t> is pointing from the Client app process to </a:t>
            </a:r>
            <a:r>
              <a:rPr lang="en-US" sz="1200" dirty="0" err="1">
                <a:effectLst/>
                <a:latin typeface="Arial" panose="020B0604020202020204" pitchFamily="34" charset="0"/>
                <a:ea typeface="Calibri" panose="020F0502020204030204" pitchFamily="34" charset="0"/>
                <a:cs typeface="Arial" panose="020B0604020202020204" pitchFamily="34" charset="0"/>
              </a:rPr>
              <a:t>ServiceRecord</a:t>
            </a:r>
            <a:r>
              <a:rPr lang="en-US" sz="1200" dirty="0">
                <a:effectLst/>
                <a:latin typeface="Arial" panose="020B0604020202020204" pitchFamily="34" charset="0"/>
                <a:ea typeface="Calibri" panose="020F0502020204030204" pitchFamily="34" charset="0"/>
                <a:cs typeface="Arial" panose="020B0604020202020204" pitchFamily="34" charset="0"/>
              </a:rPr>
              <a:t>. The second arrow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 2. Create</a:t>
            </a:r>
            <a:r>
              <a:rPr lang="en-US" sz="1200" dirty="0">
                <a:effectLst/>
                <a:latin typeface="Arial" panose="020B0604020202020204" pitchFamily="34" charset="0"/>
                <a:ea typeface="Calibri" panose="020F0502020204030204" pitchFamily="34" charset="0"/>
                <a:cs typeface="Arial" panose="020B0604020202020204" pitchFamily="34" charset="0"/>
              </a:rPr>
              <a:t> is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ServiceRecord</a:t>
            </a:r>
            <a:r>
              <a:rPr lang="en-US" sz="1200" dirty="0">
                <a:effectLst/>
                <a:latin typeface="Arial" panose="020B0604020202020204" pitchFamily="34" charset="0"/>
                <a:ea typeface="Calibri" panose="020F0502020204030204" pitchFamily="34" charset="0"/>
                <a:cs typeface="Arial" panose="020B0604020202020204" pitchFamily="34" charset="0"/>
              </a:rPr>
              <a:t> to </a:t>
            </a:r>
            <a:r>
              <a:rPr lang="en-US" sz="1200" dirty="0" err="1">
                <a:effectLst/>
                <a:latin typeface="Arial" panose="020B0604020202020204" pitchFamily="34" charset="0"/>
                <a:ea typeface="Calibri" panose="020F0502020204030204" pitchFamily="34" charset="0"/>
                <a:cs typeface="Arial" panose="020B0604020202020204" pitchFamily="34" charset="0"/>
              </a:rPr>
              <a:t>SyncService</a:t>
            </a:r>
            <a:r>
              <a:rPr lang="en-US" sz="1200" dirty="0">
                <a:effectLst/>
                <a:latin typeface="Arial" panose="020B0604020202020204" pitchFamily="34" charset="0"/>
                <a:ea typeface="Calibri" panose="020F0502020204030204" pitchFamily="34" charset="0"/>
                <a:cs typeface="Arial" panose="020B0604020202020204" pitchFamily="34" charset="0"/>
              </a:rPr>
              <a:t>. The third arrow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 3. Return</a:t>
            </a:r>
            <a:r>
              <a:rPr lang="en-US" sz="1200" dirty="0">
                <a:effectLst/>
                <a:latin typeface="Arial" panose="020B0604020202020204" pitchFamily="34" charset="0"/>
                <a:ea typeface="Calibri" panose="020F0502020204030204" pitchFamily="34" charset="0"/>
                <a:cs typeface="Arial" panose="020B0604020202020204" pitchFamily="34" charset="0"/>
              </a:rPr>
              <a:t> is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IBinder</a:t>
            </a:r>
            <a:r>
              <a:rPr lang="en-US" sz="1200" dirty="0">
                <a:effectLst/>
                <a:latin typeface="Arial" panose="020B0604020202020204" pitchFamily="34" charset="0"/>
                <a:ea typeface="Calibri" panose="020F0502020204030204" pitchFamily="34" charset="0"/>
                <a:cs typeface="Arial" panose="020B0604020202020204" pitchFamily="34" charset="0"/>
              </a:rPr>
              <a:t> of the </a:t>
            </a:r>
            <a:r>
              <a:rPr lang="en-US" sz="1200" dirty="0" err="1">
                <a:effectLst/>
                <a:latin typeface="Arial" panose="020B0604020202020204" pitchFamily="34" charset="0"/>
                <a:ea typeface="Calibri" panose="020F0502020204030204" pitchFamily="34" charset="0"/>
                <a:cs typeface="Arial" panose="020B0604020202020204" pitchFamily="34" charset="0"/>
              </a:rPr>
              <a:t>SyncService</a:t>
            </a:r>
            <a:r>
              <a:rPr lang="en-US" sz="1200" dirty="0">
                <a:effectLst/>
                <a:latin typeface="Arial" panose="020B0604020202020204" pitchFamily="34" charset="0"/>
                <a:ea typeface="Calibri" panose="020F0502020204030204" pitchFamily="34" charset="0"/>
                <a:cs typeface="Arial" panose="020B0604020202020204" pitchFamily="34" charset="0"/>
              </a:rPr>
              <a:t> to </a:t>
            </a:r>
            <a:r>
              <a:rPr lang="en-US" sz="1200" dirty="0" err="1">
                <a:effectLst/>
                <a:latin typeface="Arial" panose="020B0604020202020204" pitchFamily="34" charset="0"/>
                <a:ea typeface="Calibri" panose="020F0502020204030204" pitchFamily="34" charset="0"/>
                <a:cs typeface="Arial" panose="020B0604020202020204" pitchFamily="34" charset="0"/>
              </a:rPr>
              <a:t>IBinder</a:t>
            </a:r>
            <a:r>
              <a:rPr lang="en-US" sz="1200" dirty="0">
                <a:effectLst/>
                <a:latin typeface="Arial" panose="020B0604020202020204" pitchFamily="34" charset="0"/>
                <a:ea typeface="Calibri" panose="020F0502020204030204" pitchFamily="34" charset="0"/>
                <a:cs typeface="Arial" panose="020B0604020202020204" pitchFamily="34" charset="0"/>
              </a:rPr>
              <a:t> of the </a:t>
            </a:r>
            <a:r>
              <a:rPr lang="en-US" sz="1200" dirty="0" err="1">
                <a:effectLst/>
                <a:latin typeface="Arial" panose="020B0604020202020204" pitchFamily="34" charset="0"/>
                <a:ea typeface="Calibri" panose="020F0502020204030204" pitchFamily="34" charset="0"/>
                <a:cs typeface="Arial" panose="020B0604020202020204" pitchFamily="34" charset="0"/>
              </a:rPr>
              <a:t>ServiceRecord</a:t>
            </a:r>
            <a:r>
              <a:rPr lang="en-US" sz="1200" dirty="0">
                <a:effectLst/>
                <a:latin typeface="Arial" panose="020B0604020202020204" pitchFamily="34" charset="0"/>
                <a:ea typeface="Calibri" panose="020F0502020204030204" pitchFamily="34" charset="0"/>
                <a:cs typeface="Arial" panose="020B0604020202020204" pitchFamily="34" charset="0"/>
              </a:rPr>
              <a:t>. The fourth arrow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 4. Send</a:t>
            </a:r>
            <a:r>
              <a:rPr lang="en-US" sz="1200" dirty="0">
                <a:effectLst/>
                <a:latin typeface="Arial" panose="020B0604020202020204" pitchFamily="34" charset="0"/>
                <a:ea typeface="Calibri" panose="020F0502020204030204" pitchFamily="34" charset="0"/>
                <a:cs typeface="Arial" panose="020B0604020202020204" pitchFamily="34" charset="0"/>
              </a:rPr>
              <a:t> is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IBinder</a:t>
            </a:r>
            <a:r>
              <a:rPr lang="en-US" sz="1200" dirty="0">
                <a:effectLst/>
                <a:latin typeface="Arial" panose="020B0604020202020204" pitchFamily="34" charset="0"/>
                <a:ea typeface="Calibri" panose="020F0502020204030204" pitchFamily="34" charset="0"/>
                <a:cs typeface="Arial" panose="020B0604020202020204" pitchFamily="34" charset="0"/>
              </a:rPr>
              <a:t> of the </a:t>
            </a:r>
            <a:r>
              <a:rPr lang="en-US" sz="1200" dirty="0" err="1">
                <a:effectLst/>
                <a:latin typeface="Arial" panose="020B0604020202020204" pitchFamily="34" charset="0"/>
                <a:ea typeface="Calibri" panose="020F0502020204030204" pitchFamily="34" charset="0"/>
                <a:cs typeface="Arial" panose="020B0604020202020204" pitchFamily="34" charset="0"/>
              </a:rPr>
              <a:t>ServiceRecord</a:t>
            </a:r>
            <a:r>
              <a:rPr lang="en-US" sz="1200" dirty="0">
                <a:effectLst/>
                <a:latin typeface="Arial" panose="020B0604020202020204" pitchFamily="34" charset="0"/>
                <a:ea typeface="Calibri" panose="020F0502020204030204" pitchFamily="34" charset="0"/>
                <a:cs typeface="Arial" panose="020B0604020202020204" pitchFamily="34" charset="0"/>
              </a:rPr>
              <a:t> to </a:t>
            </a:r>
            <a:r>
              <a:rPr lang="en-US" sz="1200" dirty="0" err="1">
                <a:effectLst/>
                <a:latin typeface="Arial" panose="020B0604020202020204" pitchFamily="34" charset="0"/>
                <a:ea typeface="Calibri" panose="020F0502020204030204" pitchFamily="34" charset="0"/>
                <a:cs typeface="Arial" panose="020B0604020202020204" pitchFamily="34" charset="0"/>
              </a:rPr>
              <a:t>IBinder</a:t>
            </a:r>
            <a:r>
              <a:rPr lang="en-US" sz="1200" dirty="0">
                <a:effectLst/>
                <a:latin typeface="Arial" panose="020B0604020202020204" pitchFamily="34" charset="0"/>
                <a:ea typeface="Calibri" panose="020F0502020204030204" pitchFamily="34" charset="0"/>
                <a:cs typeface="Arial" panose="020B0604020202020204" pitchFamily="34" charset="0"/>
              </a:rPr>
              <a:t> of the Client app process. The fifth arrow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 5. Call service</a:t>
            </a:r>
            <a:r>
              <a:rPr lang="en-US" sz="1200" dirty="0">
                <a:effectLst/>
                <a:latin typeface="Arial" panose="020B0604020202020204" pitchFamily="34" charset="0"/>
                <a:ea typeface="Calibri" panose="020F0502020204030204" pitchFamily="34" charset="0"/>
                <a:cs typeface="Arial" panose="020B0604020202020204" pitchFamily="34" charset="0"/>
              </a:rPr>
              <a:t> is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IBinder</a:t>
            </a:r>
            <a:r>
              <a:rPr lang="en-US" sz="1200" dirty="0">
                <a:effectLst/>
                <a:latin typeface="Arial" panose="020B0604020202020204" pitchFamily="34" charset="0"/>
                <a:ea typeface="Calibri" panose="020F0502020204030204" pitchFamily="34" charset="0"/>
                <a:cs typeface="Arial" panose="020B0604020202020204" pitchFamily="34" charset="0"/>
              </a:rPr>
              <a:t> of the Client app process to </a:t>
            </a:r>
            <a:r>
              <a:rPr lang="en-US" sz="1200" dirty="0" err="1">
                <a:effectLst/>
                <a:latin typeface="Arial" panose="020B0604020202020204" pitchFamily="34" charset="0"/>
                <a:ea typeface="Calibri" panose="020F0502020204030204" pitchFamily="34" charset="0"/>
                <a:cs typeface="Arial" panose="020B0604020202020204" pitchFamily="34" charset="0"/>
              </a:rPr>
              <a:t>IBinder</a:t>
            </a:r>
            <a:r>
              <a:rPr lang="en-US" sz="1200" dirty="0">
                <a:effectLst/>
                <a:latin typeface="Arial" panose="020B0604020202020204" pitchFamily="34" charset="0"/>
                <a:ea typeface="Calibri" panose="020F0502020204030204" pitchFamily="34" charset="0"/>
                <a:cs typeface="Arial" panose="020B0604020202020204" pitchFamily="34" charset="0"/>
              </a:rPr>
              <a:t> of the sync service.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74038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four rectangular dotted blocks labeled Activity manager in the system server process, calendar app process, Email app process, and Browser app process. The first block consists of another rectangular block which is labeled </a:t>
            </a:r>
            <a:r>
              <a:rPr lang="en-US" sz="1200" b="0" i="0" u="none" strike="noStrike" kern="1200" cap="none" dirty="0" err="1">
                <a:solidFill>
                  <a:schemeClr val="dk1"/>
                </a:solidFill>
                <a:effectLst/>
                <a:latin typeface="Arial"/>
                <a:ea typeface="Arial"/>
                <a:cs typeface="Arial"/>
                <a:sym typeface="Arial"/>
              </a:rPr>
              <a:t>BroadcastRecord</a:t>
            </a:r>
            <a:r>
              <a:rPr lang="en-US" sz="1200" b="0" i="0" u="none" strike="noStrike" kern="1200" cap="none" dirty="0">
                <a:solidFill>
                  <a:schemeClr val="dk1"/>
                </a:solidFill>
                <a:effectLst/>
                <a:latin typeface="Arial"/>
                <a:ea typeface="Arial"/>
                <a:cs typeface="Arial"/>
                <a:sym typeface="Arial"/>
              </a:rPr>
              <a:t> Device underscore Storage underscore Low. It consists of three rectangular blocks labeled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(Calendar app),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(Email app), and </a:t>
            </a:r>
            <a:r>
              <a:rPr lang="en-US" sz="1200" b="0" i="0" u="none" strike="noStrike" kern="1200" cap="none" dirty="0" err="1">
                <a:solidFill>
                  <a:schemeClr val="dk1"/>
                </a:solidFill>
                <a:effectLst/>
                <a:latin typeface="Arial"/>
                <a:ea typeface="Arial"/>
                <a:cs typeface="Arial"/>
                <a:sym typeface="Arial"/>
              </a:rPr>
              <a:t>CleanupReceiver</a:t>
            </a:r>
            <a:r>
              <a:rPr lang="en-US" sz="1200" b="0" i="0" u="none" strike="noStrike" kern="1200" cap="none" dirty="0">
                <a:solidFill>
                  <a:schemeClr val="dk1"/>
                </a:solidFill>
                <a:effectLst/>
                <a:latin typeface="Arial"/>
                <a:ea typeface="Arial"/>
                <a:cs typeface="Arial"/>
                <a:sym typeface="Arial"/>
              </a:rPr>
              <a:t> (Browser app). The calendar app process block consist of another rectangular block labeled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The email app process block consist of a rectangular block labeled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The browser app process consists of a rectangular block labeled </a:t>
            </a:r>
            <a:r>
              <a:rPr lang="en-US" sz="1200" b="0" i="0" u="none" strike="noStrike" kern="1200" cap="none" dirty="0" err="1">
                <a:solidFill>
                  <a:schemeClr val="dk1"/>
                </a:solidFill>
                <a:effectLst/>
                <a:latin typeface="Arial"/>
                <a:ea typeface="Arial"/>
                <a:cs typeface="Arial"/>
                <a:sym typeface="Arial"/>
              </a:rPr>
              <a:t>CleanupReceiver</a:t>
            </a:r>
            <a:r>
              <a:rPr lang="en-US" sz="1200" b="0" i="0" u="none" strike="noStrike" kern="1200" cap="none" dirty="0">
                <a:solidFill>
                  <a:schemeClr val="dk1"/>
                </a:solidFill>
                <a:effectLst/>
                <a:latin typeface="Arial"/>
                <a:ea typeface="Arial"/>
                <a:cs typeface="Arial"/>
                <a:sym typeface="Arial"/>
              </a:rPr>
              <a:t>. A one-sided arrow is pointing from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(calendar app) of the first rectangular block to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of the calendar app process block. Another one-sided arrow is pointing from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of the calendar app process block to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(calendar app) of the first rectangular block. Another arrow points from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(calendar app) to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(email app) of the first rectangular block. A one-sided arrow is pointing from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(Email app) of the first rectangular block to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of the Email app process block. Another one-sided arrow is pointing from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of the Email app process block to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 (Email app) of the first rectangular block. Another arrow points from </a:t>
            </a:r>
            <a:r>
              <a:rPr lang="en-US" sz="1200" b="0" i="0" u="none" strike="noStrike" kern="1200" cap="none" dirty="0" err="1">
                <a:solidFill>
                  <a:schemeClr val="dk1"/>
                </a:solidFill>
                <a:effectLst/>
                <a:latin typeface="Arial"/>
                <a:ea typeface="Arial"/>
                <a:cs typeface="Arial"/>
                <a:sym typeface="Arial"/>
              </a:rPr>
              <a:t>SyncControlReceiver</a:t>
            </a:r>
            <a:r>
              <a:rPr lang="en-US" sz="1200" b="0" i="0" u="none" strike="noStrike" kern="1200" cap="none" dirty="0">
                <a:solidFill>
                  <a:schemeClr val="dk1"/>
                </a:solidFill>
                <a:effectLst/>
                <a:latin typeface="Arial"/>
                <a:ea typeface="Arial"/>
                <a:cs typeface="Arial"/>
                <a:sym typeface="Arial"/>
              </a:rPr>
              <a:t>(email app) to </a:t>
            </a:r>
            <a:r>
              <a:rPr lang="en-US" sz="1200" b="0" i="0" u="none" strike="noStrike" kern="1200" cap="none" dirty="0" err="1">
                <a:solidFill>
                  <a:schemeClr val="dk1"/>
                </a:solidFill>
                <a:effectLst/>
                <a:latin typeface="Arial"/>
                <a:ea typeface="Arial"/>
                <a:cs typeface="Arial"/>
                <a:sym typeface="Arial"/>
              </a:rPr>
              <a:t>cleanupReceiver</a:t>
            </a:r>
            <a:r>
              <a:rPr lang="en-US" sz="1200" b="0" i="0" u="none" strike="noStrike" kern="1200" cap="none" dirty="0">
                <a:solidFill>
                  <a:schemeClr val="dk1"/>
                </a:solidFill>
                <a:effectLst/>
                <a:latin typeface="Arial"/>
                <a:ea typeface="Arial"/>
                <a:cs typeface="Arial"/>
                <a:sym typeface="Arial"/>
              </a:rPr>
              <a:t> (browser app) of the first rectangular block. A one-sided arrow is pointing from the </a:t>
            </a:r>
            <a:r>
              <a:rPr lang="en-US" sz="1200" b="0" i="0" u="none" strike="noStrike" kern="1200" cap="none" dirty="0" err="1">
                <a:solidFill>
                  <a:schemeClr val="dk1"/>
                </a:solidFill>
                <a:effectLst/>
                <a:latin typeface="Arial"/>
                <a:ea typeface="Arial"/>
                <a:cs typeface="Arial"/>
                <a:sym typeface="Arial"/>
              </a:rPr>
              <a:t>cleanupReceiver</a:t>
            </a:r>
            <a:r>
              <a:rPr lang="en-US" sz="1200" b="0" i="0" u="none" strike="noStrike" kern="1200" cap="none" dirty="0">
                <a:solidFill>
                  <a:schemeClr val="dk1"/>
                </a:solidFill>
                <a:effectLst/>
                <a:latin typeface="Arial"/>
                <a:ea typeface="Arial"/>
                <a:cs typeface="Arial"/>
                <a:sym typeface="Arial"/>
              </a:rPr>
              <a:t> (Browser app) of the first rectangular block to the </a:t>
            </a:r>
            <a:r>
              <a:rPr lang="en-US" sz="1200" b="0" i="0" u="none" strike="noStrike" kern="1200" cap="none" dirty="0" err="1">
                <a:solidFill>
                  <a:schemeClr val="dk1"/>
                </a:solidFill>
                <a:effectLst/>
                <a:latin typeface="Arial"/>
                <a:ea typeface="Arial"/>
                <a:cs typeface="Arial"/>
                <a:sym typeface="Arial"/>
              </a:rPr>
              <a:t>cleanupReceiver</a:t>
            </a:r>
            <a:r>
              <a:rPr lang="en-US" sz="1200" b="0" i="0" u="none" strike="noStrike" kern="1200" cap="none" dirty="0">
                <a:solidFill>
                  <a:schemeClr val="dk1"/>
                </a:solidFill>
                <a:effectLst/>
                <a:latin typeface="Arial"/>
                <a:ea typeface="Arial"/>
                <a:cs typeface="Arial"/>
                <a:sym typeface="Arial"/>
              </a:rPr>
              <a:t> of the Browser app process block. Another one-sided arrow is pointing from </a:t>
            </a:r>
            <a:r>
              <a:rPr lang="en-US" sz="1200" b="0" i="0" u="none" strike="noStrike" kern="1200" cap="none" dirty="0" err="1">
                <a:solidFill>
                  <a:schemeClr val="dk1"/>
                </a:solidFill>
                <a:effectLst/>
                <a:latin typeface="Arial"/>
                <a:ea typeface="Arial"/>
                <a:cs typeface="Arial"/>
                <a:sym typeface="Arial"/>
              </a:rPr>
              <a:t>cleanupReceiver</a:t>
            </a:r>
            <a:r>
              <a:rPr lang="en-US" sz="1200" b="0" i="0" u="none" strike="noStrike" kern="1200" cap="none" dirty="0">
                <a:solidFill>
                  <a:schemeClr val="dk1"/>
                </a:solidFill>
                <a:effectLst/>
                <a:latin typeface="Arial"/>
                <a:ea typeface="Arial"/>
                <a:cs typeface="Arial"/>
                <a:sym typeface="Arial"/>
              </a:rPr>
              <a:t> of the Browser app process block to </a:t>
            </a:r>
            <a:r>
              <a:rPr lang="en-US" sz="1200" b="0" i="0" u="none" strike="noStrike" kern="1200" cap="none" dirty="0" err="1">
                <a:solidFill>
                  <a:schemeClr val="dk1"/>
                </a:solidFill>
                <a:effectLst/>
                <a:latin typeface="Arial"/>
                <a:ea typeface="Arial"/>
                <a:cs typeface="Arial"/>
                <a:sym typeface="Arial"/>
              </a:rPr>
              <a:t>cleanupReceiver</a:t>
            </a:r>
            <a:r>
              <a:rPr lang="en-US" sz="1200" b="0" i="0" u="none" strike="noStrike" kern="1200" cap="none" dirty="0">
                <a:solidFill>
                  <a:schemeClr val="dk1"/>
                </a:solidFill>
                <a:effectLst/>
                <a:latin typeface="Arial"/>
                <a:ea typeface="Arial"/>
                <a:cs typeface="Arial"/>
                <a:sym typeface="Arial"/>
              </a:rPr>
              <a:t> (Browser app) of the first rectangular block.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02936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consists of three dotted rectangular blocks. The first dotted rectangular block labeled Activity manager in the system server process consists of one rectangular block labeled Provider Record (Email Provider). Inside this block, there is another shaded rectangular block in the lower right corner labeled </a:t>
            </a:r>
            <a:r>
              <a:rPr lang="en-US" sz="1200" b="0" i="0" u="none" strike="noStrike" kern="1200" cap="none" dirty="0" err="1">
                <a:solidFill>
                  <a:schemeClr val="dk1"/>
                </a:solidFill>
                <a:effectLst/>
                <a:latin typeface="Arial"/>
                <a:ea typeface="Arial"/>
                <a:cs typeface="Arial"/>
                <a:sym typeface="Arial"/>
              </a:rPr>
              <a:t>Ibinder</a:t>
            </a:r>
            <a:r>
              <a:rPr lang="en-US" sz="1200" b="0" i="0" u="none" strike="noStrike" kern="1200" cap="none" dirty="0">
                <a:solidFill>
                  <a:schemeClr val="dk1"/>
                </a:solidFill>
                <a:effectLst/>
                <a:latin typeface="Arial"/>
                <a:ea typeface="Arial"/>
                <a:cs typeface="Arial"/>
                <a:sym typeface="Arial"/>
              </a:rPr>
              <a:t>. The second dotted rectangular block consists of an Email Provider block. At the bottom of the Email Provider block there is another shaded rectangular block labeled </a:t>
            </a:r>
            <a:r>
              <a:rPr lang="en-US" sz="1200" b="0" i="0" u="none" strike="noStrike" kern="1200" cap="none" dirty="0" err="1">
                <a:solidFill>
                  <a:schemeClr val="dk1"/>
                </a:solidFill>
                <a:effectLst/>
                <a:latin typeface="Arial"/>
                <a:ea typeface="Arial"/>
                <a:cs typeface="Arial"/>
                <a:sym typeface="Arial"/>
              </a:rPr>
              <a:t>IcontentProvider.stub</a:t>
            </a:r>
            <a:r>
              <a:rPr lang="en-US" sz="1200" b="0" i="0" u="none" strike="noStrike" kern="1200" cap="none" dirty="0">
                <a:solidFill>
                  <a:schemeClr val="dk1"/>
                </a:solidFill>
                <a:effectLst/>
                <a:latin typeface="Arial"/>
                <a:ea typeface="Arial"/>
                <a:cs typeface="Arial"/>
                <a:sym typeface="Arial"/>
              </a:rPr>
              <a:t>. The third dotted rectangular block labeled Client app process consists of a rectangular block labeled content resolver. Another shaded rectangular block on the top of the content resolver block is labeled </a:t>
            </a:r>
            <a:r>
              <a:rPr lang="en-US" sz="1200" b="0" i="0" u="none" strike="noStrike" kern="1200" cap="none" dirty="0" err="1">
                <a:solidFill>
                  <a:schemeClr val="dk1"/>
                </a:solidFill>
                <a:effectLst/>
                <a:latin typeface="Arial"/>
                <a:ea typeface="Arial"/>
                <a:cs typeface="Arial"/>
                <a:sym typeface="Arial"/>
              </a:rPr>
              <a:t>IContentProvider.Proxy.The</a:t>
            </a:r>
            <a:r>
              <a:rPr lang="en-US" sz="1200" b="0" i="0" u="none" strike="noStrike" kern="1200" cap="none" dirty="0">
                <a:solidFill>
                  <a:schemeClr val="dk1"/>
                </a:solidFill>
                <a:effectLst/>
                <a:latin typeface="Arial"/>
                <a:ea typeface="Arial"/>
                <a:cs typeface="Arial"/>
                <a:sym typeface="Arial"/>
              </a:rPr>
              <a:t> first arrow labeled query() in the client app process points to Content Resolver. The second arrow labeled </a:t>
            </a:r>
            <a:r>
              <a:rPr lang="en-US" sz="1200" b="0" i="0" u="none" strike="noStrike" kern="1200" cap="none" dirty="0" err="1">
                <a:solidFill>
                  <a:schemeClr val="dk1"/>
                </a:solidFill>
                <a:effectLst/>
                <a:latin typeface="Arial"/>
                <a:ea typeface="Arial"/>
                <a:cs typeface="Arial"/>
                <a:sym typeface="Arial"/>
              </a:rPr>
              <a:t>LookUp</a:t>
            </a:r>
            <a:r>
              <a:rPr lang="en-US" sz="1200" b="0" i="0" u="none" strike="noStrike" kern="1200" cap="none" dirty="0">
                <a:solidFill>
                  <a:schemeClr val="dk1"/>
                </a:solidFill>
                <a:effectLst/>
                <a:latin typeface="Arial"/>
                <a:ea typeface="Arial"/>
                <a:cs typeface="Arial"/>
                <a:sym typeface="Arial"/>
              </a:rPr>
              <a:t> authority points from </a:t>
            </a:r>
            <a:r>
              <a:rPr lang="en-US" sz="1200" b="0" i="0" u="none" strike="noStrike" kern="1200" cap="none" dirty="0" err="1">
                <a:solidFill>
                  <a:schemeClr val="dk1"/>
                </a:solidFill>
                <a:effectLst/>
                <a:latin typeface="Arial"/>
                <a:ea typeface="Arial"/>
                <a:cs typeface="Arial"/>
                <a:sym typeface="Arial"/>
              </a:rPr>
              <a:t>contentresolver</a:t>
            </a:r>
            <a:r>
              <a:rPr lang="en-US" sz="1200" b="0" i="0" u="none" strike="noStrike" kern="1200" cap="none" dirty="0">
                <a:solidFill>
                  <a:schemeClr val="dk1"/>
                </a:solidFill>
                <a:effectLst/>
                <a:latin typeface="Arial"/>
                <a:ea typeface="Arial"/>
                <a:cs typeface="Arial"/>
                <a:sym typeface="Arial"/>
              </a:rPr>
              <a:t> to Provider Record of the first rectangular block. The third arrow labeled create points from Provider Record block of the first rectangular block to Email Provider of Email app process block. The fourth arrow labeled Return </a:t>
            </a:r>
            <a:r>
              <a:rPr lang="en-US" sz="1200" b="0" i="0" u="none" strike="noStrike" kern="1200" cap="none" dirty="0" err="1">
                <a:solidFill>
                  <a:schemeClr val="dk1"/>
                </a:solidFill>
                <a:effectLst/>
                <a:latin typeface="Arial"/>
                <a:ea typeface="Arial"/>
                <a:cs typeface="Arial"/>
                <a:sym typeface="Arial"/>
              </a:rPr>
              <a:t>IBinder</a:t>
            </a:r>
            <a:r>
              <a:rPr lang="en-US" sz="1200" b="0" i="0" u="none" strike="noStrike" kern="1200" cap="none" dirty="0">
                <a:solidFill>
                  <a:schemeClr val="dk1"/>
                </a:solidFill>
                <a:effectLst/>
                <a:latin typeface="Arial"/>
                <a:ea typeface="Arial"/>
                <a:cs typeface="Arial"/>
                <a:sym typeface="Arial"/>
              </a:rPr>
              <a:t> points from the </a:t>
            </a:r>
            <a:r>
              <a:rPr lang="en-US" sz="1200" b="0" i="0" u="none" strike="noStrike" kern="1200" cap="none" dirty="0" err="1">
                <a:solidFill>
                  <a:schemeClr val="dk1"/>
                </a:solidFill>
                <a:effectLst/>
                <a:latin typeface="Arial"/>
                <a:ea typeface="Arial"/>
                <a:cs typeface="Arial"/>
                <a:sym typeface="Arial"/>
              </a:rPr>
              <a:t>IContentProvider.stub</a:t>
            </a:r>
            <a:r>
              <a:rPr lang="en-US" sz="1200" b="0" i="0" u="none" strike="noStrike" kern="1200" cap="none" dirty="0">
                <a:solidFill>
                  <a:schemeClr val="dk1"/>
                </a:solidFill>
                <a:effectLst/>
                <a:latin typeface="Arial"/>
                <a:ea typeface="Arial"/>
                <a:cs typeface="Arial"/>
                <a:sym typeface="Arial"/>
              </a:rPr>
              <a:t> from the email app process block to </a:t>
            </a:r>
            <a:r>
              <a:rPr lang="en-US" sz="1200" b="0" i="0" u="none" strike="noStrike" kern="1200" cap="none" dirty="0" err="1">
                <a:solidFill>
                  <a:schemeClr val="dk1"/>
                </a:solidFill>
                <a:effectLst/>
                <a:latin typeface="Arial"/>
                <a:ea typeface="Arial"/>
                <a:cs typeface="Arial"/>
                <a:sym typeface="Arial"/>
              </a:rPr>
              <a:t>IBinder</a:t>
            </a:r>
            <a:r>
              <a:rPr lang="en-US" sz="1200" b="0" i="0" u="none" strike="noStrike" kern="1200" cap="none" dirty="0">
                <a:solidFill>
                  <a:schemeClr val="dk1"/>
                </a:solidFill>
                <a:effectLst/>
                <a:latin typeface="Arial"/>
                <a:ea typeface="Arial"/>
                <a:cs typeface="Arial"/>
                <a:sym typeface="Arial"/>
              </a:rPr>
              <a:t> of the first rectangular block. The fifth arrow labeled Return </a:t>
            </a:r>
            <a:r>
              <a:rPr lang="en-US" sz="1200" b="0" i="0" u="none" strike="noStrike" kern="1200" cap="none" dirty="0" err="1">
                <a:solidFill>
                  <a:schemeClr val="dk1"/>
                </a:solidFill>
                <a:effectLst/>
                <a:latin typeface="Arial"/>
                <a:ea typeface="Arial"/>
                <a:cs typeface="Arial"/>
                <a:sym typeface="Arial"/>
              </a:rPr>
              <a:t>IBinder</a:t>
            </a:r>
            <a:r>
              <a:rPr lang="en-US" sz="1200" b="0" i="0" u="none" strike="noStrike" kern="1200" cap="none" dirty="0">
                <a:solidFill>
                  <a:schemeClr val="dk1"/>
                </a:solidFill>
                <a:effectLst/>
                <a:latin typeface="Arial"/>
                <a:ea typeface="Arial"/>
                <a:cs typeface="Arial"/>
                <a:sym typeface="Arial"/>
              </a:rPr>
              <a:t> points from </a:t>
            </a:r>
            <a:r>
              <a:rPr lang="en-US" sz="1200" b="0" i="0" u="none" strike="noStrike" kern="1200" cap="none" dirty="0" err="1">
                <a:solidFill>
                  <a:schemeClr val="dk1"/>
                </a:solidFill>
                <a:effectLst/>
                <a:latin typeface="Arial"/>
                <a:ea typeface="Arial"/>
                <a:cs typeface="Arial"/>
                <a:sym typeface="Arial"/>
              </a:rPr>
              <a:t>IBinder</a:t>
            </a:r>
            <a:r>
              <a:rPr lang="en-US" sz="1200" b="0" i="0" u="none" strike="noStrike" kern="1200" cap="none" dirty="0">
                <a:solidFill>
                  <a:schemeClr val="dk1"/>
                </a:solidFill>
                <a:effectLst/>
                <a:latin typeface="Arial"/>
                <a:ea typeface="Arial"/>
                <a:cs typeface="Arial"/>
                <a:sym typeface="Arial"/>
              </a:rPr>
              <a:t> of the first rectangular block to </a:t>
            </a:r>
            <a:r>
              <a:rPr lang="en-US" sz="1200" b="0" i="0" u="none" strike="noStrike" kern="1200" cap="none" dirty="0" err="1">
                <a:solidFill>
                  <a:schemeClr val="dk1"/>
                </a:solidFill>
                <a:effectLst/>
                <a:latin typeface="Arial"/>
                <a:ea typeface="Arial"/>
                <a:cs typeface="Arial"/>
                <a:sym typeface="Arial"/>
              </a:rPr>
              <a:t>IContentProvider.Proxy</a:t>
            </a:r>
            <a:r>
              <a:rPr lang="en-US" sz="1200" b="0" i="0" u="none" strike="noStrike" kern="1200" cap="none" dirty="0">
                <a:solidFill>
                  <a:schemeClr val="dk1"/>
                </a:solidFill>
                <a:effectLst/>
                <a:latin typeface="Arial"/>
                <a:ea typeface="Arial"/>
                <a:cs typeface="Arial"/>
                <a:sym typeface="Arial"/>
              </a:rPr>
              <a:t> of Client app process block. The sixth arrow labeled Query() points from </a:t>
            </a:r>
            <a:r>
              <a:rPr lang="en-US" sz="1200" b="0" i="0" u="none" strike="noStrike" kern="1200" cap="none" dirty="0" err="1">
                <a:solidFill>
                  <a:schemeClr val="dk1"/>
                </a:solidFill>
                <a:effectLst/>
                <a:latin typeface="Arial"/>
                <a:ea typeface="Arial"/>
                <a:cs typeface="Arial"/>
                <a:sym typeface="Arial"/>
              </a:rPr>
              <a:t>IContentProvider.Proxy</a:t>
            </a:r>
            <a:r>
              <a:rPr lang="en-US" sz="1200" b="0" i="0" u="none" strike="noStrike" kern="1200" cap="none" dirty="0">
                <a:solidFill>
                  <a:schemeClr val="dk1"/>
                </a:solidFill>
                <a:effectLst/>
                <a:latin typeface="Arial"/>
                <a:ea typeface="Arial"/>
                <a:cs typeface="Arial"/>
                <a:sym typeface="Arial"/>
              </a:rPr>
              <a:t> of client app process block to </a:t>
            </a:r>
            <a:r>
              <a:rPr lang="en-US" sz="1200" b="0" i="0" u="none" strike="noStrike" kern="1200" cap="none" dirty="0" err="1">
                <a:solidFill>
                  <a:schemeClr val="dk1"/>
                </a:solidFill>
                <a:effectLst/>
                <a:latin typeface="Arial"/>
                <a:ea typeface="Arial"/>
                <a:cs typeface="Arial"/>
                <a:sym typeface="Arial"/>
              </a:rPr>
              <a:t>IcontentProvider.stub</a:t>
            </a:r>
            <a:r>
              <a:rPr lang="en-US" sz="1200" b="0" i="0" u="none" strike="noStrike" kern="1200" cap="none" dirty="0">
                <a:solidFill>
                  <a:schemeClr val="dk1"/>
                </a:solidFill>
                <a:effectLst/>
                <a:latin typeface="Arial"/>
                <a:ea typeface="Arial"/>
                <a:cs typeface="Arial"/>
                <a:sym typeface="Arial"/>
              </a:rPr>
              <a:t> of Email app process block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127651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figure consists of three rectangular dotted blocks </a:t>
            </a:r>
            <a:r>
              <a:rPr lang="en-US" sz="1200" b="0" i="0" dirty="0">
                <a:solidFill>
                  <a:srgbClr val="172B4D"/>
                </a:solidFill>
                <a:effectLst/>
                <a:latin typeface="Arial" panose="020B0604020202020204" pitchFamily="34" charset="0"/>
                <a:cs typeface="Arial" panose="020B0604020202020204" pitchFamily="34" charset="0"/>
              </a:rPr>
              <a:t>labeled System server process, Zygote Process, and Application process</a:t>
            </a:r>
            <a:r>
              <a:rPr lang="en-US" sz="1200" dirty="0">
                <a:effectLst/>
                <a:latin typeface="Arial" panose="020B0604020202020204" pitchFamily="34" charset="0"/>
                <a:ea typeface="Calibri" panose="020F0502020204030204" pitchFamily="34" charset="0"/>
                <a:cs typeface="Arial" panose="020B0604020202020204" pitchFamily="34" charset="0"/>
              </a:rPr>
              <a:t>. The System server process block consist of two rectangular blocks labeled </a:t>
            </a:r>
            <a:r>
              <a:rPr lang="en-US" sz="1200" dirty="0" err="1">
                <a:effectLst/>
                <a:latin typeface="Arial" panose="020B0604020202020204" pitchFamily="34" charset="0"/>
                <a:ea typeface="Calibri" panose="020F0502020204030204" pitchFamily="34" charset="0"/>
                <a:cs typeface="Arial" panose="020B0604020202020204" pitchFamily="34" charset="0"/>
              </a:rPr>
              <a:t>PackageManagerService</a:t>
            </a:r>
            <a:r>
              <a:rPr lang="en-US" sz="1200" dirty="0">
                <a:effectLst/>
                <a:latin typeface="Arial" panose="020B0604020202020204" pitchFamily="34" charset="0"/>
                <a:ea typeface="Calibri" panose="020F0502020204030204" pitchFamily="34" charset="0"/>
                <a:cs typeface="Arial" panose="020B0604020202020204" pitchFamily="34" charset="0"/>
              </a:rPr>
              <a:t> and </a:t>
            </a:r>
            <a:r>
              <a:rPr lang="en-US" sz="1200" dirty="0" err="1">
                <a:effectLst/>
                <a:latin typeface="Arial" panose="020B0604020202020204" pitchFamily="34" charset="0"/>
                <a:ea typeface="Calibri" panose="020F0502020204030204" pitchFamily="34" charset="0"/>
                <a:cs typeface="Arial" panose="020B0604020202020204" pitchFamily="34" charset="0"/>
              </a:rPr>
              <a:t>ActivityManagerService</a:t>
            </a:r>
            <a:r>
              <a:rPr lang="en-US" sz="1200" dirty="0">
                <a:effectLst/>
                <a:latin typeface="Arial" panose="020B0604020202020204" pitchFamily="34" charset="0"/>
                <a:ea typeface="Calibri" panose="020F0502020204030204" pitchFamily="34" charset="0"/>
                <a:cs typeface="Arial" panose="020B0604020202020204" pitchFamily="34" charset="0"/>
              </a:rPr>
              <a:t>. A one-sided arrow is pointing toward the </a:t>
            </a:r>
            <a:r>
              <a:rPr lang="en-US" sz="1200" dirty="0" err="1">
                <a:effectLst/>
                <a:latin typeface="Arial" panose="020B0604020202020204" pitchFamily="34" charset="0"/>
                <a:ea typeface="Calibri" panose="020F0502020204030204" pitchFamily="34" charset="0"/>
                <a:cs typeface="Arial" panose="020B0604020202020204" pitchFamily="34" charset="0"/>
              </a:rPr>
              <a:t>ActivityManagerService</a:t>
            </a:r>
            <a:r>
              <a:rPr lang="en-US" sz="1200" dirty="0">
                <a:effectLst/>
                <a:latin typeface="Arial" panose="020B0604020202020204" pitchFamily="34" charset="0"/>
                <a:ea typeface="Calibri" panose="020F0502020204030204" pitchFamily="34" charset="0"/>
                <a:cs typeface="Arial" panose="020B0604020202020204" pitchFamily="34" charset="0"/>
              </a:rPr>
              <a:t> block and labeled 1 and </a:t>
            </a:r>
            <a:r>
              <a:rPr lang="en-US" sz="1200" dirty="0" err="1">
                <a:effectLst/>
                <a:latin typeface="Arial" panose="020B0604020202020204" pitchFamily="34" charset="0"/>
                <a:ea typeface="Calibri" panose="020F0502020204030204" pitchFamily="34" charset="0"/>
                <a:cs typeface="Arial" panose="020B0604020202020204" pitchFamily="34" charset="0"/>
              </a:rPr>
              <a:t>startActivity</a:t>
            </a:r>
            <a:r>
              <a:rPr lang="en-US" sz="1200" dirty="0">
                <a:effectLst/>
                <a:latin typeface="Arial" panose="020B0604020202020204" pitchFamily="34" charset="0"/>
                <a:ea typeface="Calibri" panose="020F0502020204030204" pitchFamily="34" charset="0"/>
                <a:cs typeface="Arial" panose="020B0604020202020204" pitchFamily="34" charset="0"/>
              </a:rPr>
              <a:t>(). A two-sided arrow is connected between the </a:t>
            </a:r>
            <a:r>
              <a:rPr lang="en-US" sz="1200" dirty="0" err="1">
                <a:effectLst/>
                <a:latin typeface="Arial" panose="020B0604020202020204" pitchFamily="34" charset="0"/>
                <a:ea typeface="Calibri" panose="020F0502020204030204" pitchFamily="34" charset="0"/>
                <a:cs typeface="Arial" panose="020B0604020202020204" pitchFamily="34" charset="0"/>
              </a:rPr>
              <a:t>PackageManagerService</a:t>
            </a:r>
            <a:r>
              <a:rPr lang="en-US" sz="1200" dirty="0">
                <a:effectLst/>
                <a:latin typeface="Arial" panose="020B0604020202020204" pitchFamily="34" charset="0"/>
                <a:ea typeface="Calibri" panose="020F0502020204030204" pitchFamily="34" charset="0"/>
                <a:cs typeface="Arial" panose="020B0604020202020204" pitchFamily="34" charset="0"/>
              </a:rPr>
              <a:t> block and the </a:t>
            </a:r>
            <a:r>
              <a:rPr lang="en-US" sz="1200" dirty="0" err="1">
                <a:effectLst/>
                <a:latin typeface="Arial" panose="020B0604020202020204" pitchFamily="34" charset="0"/>
                <a:ea typeface="Calibri" panose="020F0502020204030204" pitchFamily="34" charset="0"/>
                <a:cs typeface="Arial" panose="020B0604020202020204" pitchFamily="34" charset="0"/>
              </a:rPr>
              <a:t>ActivityManagerService</a:t>
            </a:r>
            <a:r>
              <a:rPr lang="en-US" sz="1200" dirty="0">
                <a:effectLst/>
                <a:latin typeface="Arial" panose="020B0604020202020204" pitchFamily="34" charset="0"/>
                <a:ea typeface="Calibri" panose="020F0502020204030204" pitchFamily="34" charset="0"/>
                <a:cs typeface="Arial" panose="020B0604020202020204" pitchFamily="34" charset="0"/>
              </a:rPr>
              <a:t> block that is labeled 2 and Resolve Intent. The second rectangular block is labeled Zygote process and a one-sided arrow is pointing from </a:t>
            </a:r>
            <a:r>
              <a:rPr lang="en-US" sz="1200" dirty="0" err="1">
                <a:effectLst/>
                <a:latin typeface="Arial" panose="020B0604020202020204" pitchFamily="34" charset="0"/>
                <a:ea typeface="Calibri" panose="020F0502020204030204" pitchFamily="34" charset="0"/>
                <a:cs typeface="Arial" panose="020B0604020202020204" pitchFamily="34" charset="0"/>
              </a:rPr>
              <a:t>ActivityManagerService</a:t>
            </a:r>
            <a:r>
              <a:rPr lang="en-US" sz="1200" dirty="0">
                <a:effectLst/>
                <a:latin typeface="Arial" panose="020B0604020202020204" pitchFamily="34" charset="0"/>
                <a:ea typeface="Calibri" panose="020F0502020204030204" pitchFamily="34" charset="0"/>
                <a:cs typeface="Arial" panose="020B0604020202020204" pitchFamily="34" charset="0"/>
              </a:rPr>
              <a:t> to Zygote process that is labeled 3 and Create a new process. The Application process block is consist of three rectangular blocks labeled Activity instance, Application code, and Android framework. A one-sided arrow is pointed from the Zygote process block to the Application process block and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a:t>
            </a:r>
            <a:r>
              <a:rPr lang="en-US" sz="1200" dirty="0">
                <a:effectLst/>
                <a:latin typeface="Arial" panose="020B0604020202020204" pitchFamily="34" charset="0"/>
                <a:ea typeface="Calibri" panose="020F0502020204030204" pitchFamily="34" charset="0"/>
                <a:cs typeface="Arial" panose="020B0604020202020204" pitchFamily="34" charset="0"/>
              </a:rPr>
              <a:t> 4. Another arrow is pointing from the Android framework to the Application code and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a:t>
            </a:r>
            <a:r>
              <a:rPr lang="en-US" sz="1200" dirty="0">
                <a:effectLst/>
                <a:latin typeface="Arial" panose="020B0604020202020204" pitchFamily="34" charset="0"/>
                <a:ea typeface="Calibri" panose="020F0502020204030204" pitchFamily="34" charset="0"/>
                <a:cs typeface="Arial" panose="020B0604020202020204" pitchFamily="34" charset="0"/>
              </a:rPr>
              <a:t> 7 and from the Application code to the Activity instance and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labeled</a:t>
            </a:r>
            <a:r>
              <a:rPr lang="en-US" sz="1200" dirty="0">
                <a:effectLst/>
                <a:latin typeface="Arial" panose="020B0604020202020204" pitchFamily="34" charset="0"/>
                <a:ea typeface="Calibri" panose="020F0502020204030204" pitchFamily="34" charset="0"/>
                <a:cs typeface="Arial" panose="020B0604020202020204" pitchFamily="34" charset="0"/>
              </a:rPr>
              <a:t> 9. A one-sided arrow is pointing from the </a:t>
            </a:r>
            <a:r>
              <a:rPr lang="en-US" sz="1200" dirty="0" err="1">
                <a:effectLst/>
                <a:latin typeface="Arial" panose="020B0604020202020204" pitchFamily="34" charset="0"/>
                <a:ea typeface="Calibri" panose="020F0502020204030204" pitchFamily="34" charset="0"/>
                <a:cs typeface="Arial" panose="020B0604020202020204" pitchFamily="34" charset="0"/>
              </a:rPr>
              <a:t>ActivityManagerService</a:t>
            </a:r>
            <a:r>
              <a:rPr lang="en-US" sz="1200" dirty="0">
                <a:effectLst/>
                <a:latin typeface="Arial" panose="020B0604020202020204" pitchFamily="34" charset="0"/>
                <a:ea typeface="Calibri" panose="020F0502020204030204" pitchFamily="34" charset="0"/>
                <a:cs typeface="Arial" panose="020B0604020202020204" pitchFamily="34" charset="0"/>
              </a:rPr>
              <a:t> block to the ninth arrow. A one-sided arrow is pointing from the </a:t>
            </a:r>
            <a:r>
              <a:rPr lang="en-US" sz="1200" dirty="0" err="1">
                <a:effectLst/>
                <a:latin typeface="Arial" panose="020B0604020202020204" pitchFamily="34" charset="0"/>
                <a:ea typeface="Calibri" panose="020F0502020204030204" pitchFamily="34" charset="0"/>
                <a:cs typeface="Arial" panose="020B0604020202020204" pitchFamily="34" charset="0"/>
              </a:rPr>
              <a:t>ActivityManagerService</a:t>
            </a:r>
            <a:r>
              <a:rPr lang="en-US" sz="1200" dirty="0">
                <a:effectLst/>
                <a:latin typeface="Arial" panose="020B0604020202020204" pitchFamily="34" charset="0"/>
                <a:ea typeface="Calibri" panose="020F0502020204030204" pitchFamily="34" charset="0"/>
                <a:cs typeface="Arial" panose="020B0604020202020204" pitchFamily="34" charset="0"/>
              </a:rPr>
              <a:t> block to the Android framework block which is labeled 6 and Load this app‘s code. Another one-sided arrow is pointing from the Android framework block to the </a:t>
            </a:r>
            <a:r>
              <a:rPr lang="en-US" sz="1200" dirty="0" err="1">
                <a:effectLst/>
                <a:latin typeface="Arial" panose="020B0604020202020204" pitchFamily="34" charset="0"/>
                <a:ea typeface="Calibri" panose="020F0502020204030204" pitchFamily="34" charset="0"/>
                <a:cs typeface="Arial" panose="020B0604020202020204" pitchFamily="34" charset="0"/>
              </a:rPr>
              <a:t>ActivityManagerService</a:t>
            </a:r>
            <a:r>
              <a:rPr lang="en-US" sz="1200" dirty="0">
                <a:effectLst/>
                <a:latin typeface="Arial" panose="020B0604020202020204" pitchFamily="34" charset="0"/>
                <a:ea typeface="Calibri" panose="020F0502020204030204" pitchFamily="34" charset="0"/>
                <a:cs typeface="Arial" panose="020B0604020202020204" pitchFamily="34" charset="0"/>
              </a:rPr>
              <a:t> block which is labeled 5 and "Who am I question mark".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1346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887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6958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53014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83314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58710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figure shows three dotted rectangular blocks labeled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Package manager in system server process</a:t>
            </a:r>
            <a:r>
              <a:rPr lang="en-US" sz="1800" dirty="0">
                <a:effectLst/>
                <a:latin typeface="Calibri" panose="020F0502020204030204" pitchFamily="34" charset="0"/>
                <a:ea typeface="Calibri" panose="020F0502020204030204" pitchFamily="34" charset="0"/>
                <a:cs typeface="Times New Roman" panose="02020603050405020304" pitchFamily="18" charset="0"/>
              </a:rPr>
              <a:t>, Email app process, and Camera app process. The first block consists of two rectangular blocks, the first block is labeled Email package U I D, Granted permissions which is again consist of rectangular block labeled READ CONTACTS READ PICTURES INTERNET, and the second block is labeled Browser package U I D Granted permissions which again consists of a rectangular block labeled INTERNET. The Camera app process block consists of a rectangular block labeled Picture Provider Authority: "pics". The Email app process block consists of a rectangular block labeled Compose Activity. A one-sided arrow is pointing from Compose Activity to the Camera app process block which is labeled Open content: slash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slash</a:t>
            </a:r>
            <a:r>
              <a:rPr lang="en-US" sz="1800" dirty="0">
                <a:effectLst/>
                <a:latin typeface="Calibri" panose="020F0502020204030204" pitchFamily="34" charset="0"/>
                <a:ea typeface="Calibri" panose="020F0502020204030204" pitchFamily="34" charset="0"/>
                <a:cs typeface="Times New Roman" panose="02020603050405020304" pitchFamily="18" charset="0"/>
              </a:rPr>
              <a:t> pics slash 1. A one-sided arrow is pointing from the Camera app process to the Compose Activity which is labeled Receive data. A one-sided arrow is pointing from the Picture Provider Authority: "pics" to the READ CONTACTS READ PICTURES INTERNET which is labeled Check. A one-sided arrow is pointing from the READ CONTACTS READ PICTURES INTERNET to the Picture Provider Authority: "pics" which is labeled Allow.</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40488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three-dotted rectangular blocks labeled Activity manager in system server process, Email app process, and Camera app process. The first block consists of another rectangular block which is labeled Package manager in the system server process. It consists of two rectangular blocks, the first block is labeled Email package U I D, Granted permissions which again consists of a rectangular block labeled READ CONTACTS READ PICTURES INTERNET, and the second block is labeled Browser package U I D Granted permissions which again consists of a rectangular block labeled INTERNET. The Camera app process block is consist of a rectangular block labeled Picture Provider Authority: "pics". The Email app process block is consist of a rectangular block labeled Browser </a:t>
            </a:r>
            <a:r>
              <a:rPr lang="en-US" sz="1200" b="0" i="0" u="none" strike="noStrike" kern="1200" cap="none" dirty="0" err="1">
                <a:solidFill>
                  <a:schemeClr val="dk1"/>
                </a:solidFill>
                <a:effectLst/>
                <a:latin typeface="Arial"/>
                <a:ea typeface="Arial"/>
                <a:cs typeface="Arial"/>
                <a:sym typeface="Arial"/>
              </a:rPr>
              <a:t>MainActivity</a:t>
            </a:r>
            <a:r>
              <a:rPr lang="en-US" sz="1200" b="0" i="0" u="none" strike="noStrike" kern="1200" cap="none" dirty="0">
                <a:solidFill>
                  <a:schemeClr val="dk1"/>
                </a:solidFill>
                <a:effectLst/>
                <a:latin typeface="Arial"/>
                <a:ea typeface="Arial"/>
                <a:cs typeface="Arial"/>
                <a:sym typeface="Arial"/>
              </a:rPr>
              <a:t>. A one-sided arrow is pointing from Compose Activity to the Camera app process block which is labeled Open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A one-sided arrow is pointing from the Camera app process to the Compose Activity which is labeled Security exception. A one-sided arrow is pointing from the </a:t>
            </a:r>
            <a:r>
              <a:rPr lang="en-US" sz="1200" b="0" i="0" u="none" strike="noStrike" kern="1200" cap="none" dirty="0" err="1">
                <a:solidFill>
                  <a:schemeClr val="dk1"/>
                </a:solidFill>
                <a:effectLst/>
                <a:latin typeface="Arial"/>
                <a:ea typeface="Arial"/>
                <a:cs typeface="Arial"/>
                <a:sym typeface="Arial"/>
              </a:rPr>
              <a:t>PicturesProvider</a:t>
            </a:r>
            <a:r>
              <a:rPr lang="en-US" sz="1200" b="0" i="0" u="none" strike="noStrike" kern="1200" cap="none" dirty="0">
                <a:solidFill>
                  <a:schemeClr val="dk1"/>
                </a:solidFill>
                <a:effectLst/>
                <a:latin typeface="Arial"/>
                <a:ea typeface="Arial"/>
                <a:cs typeface="Arial"/>
                <a:sym typeface="Arial"/>
              </a:rPr>
              <a:t> Authority: "pics" to the INTERNET which is labeled Check. A one-sided arrow is pointing from the internet to the </a:t>
            </a:r>
            <a:r>
              <a:rPr lang="en-US" sz="1200" b="0" i="0" u="none" strike="noStrike" kern="1200" cap="none" dirty="0" err="1">
                <a:solidFill>
                  <a:schemeClr val="dk1"/>
                </a:solidFill>
                <a:effectLst/>
                <a:latin typeface="Arial"/>
                <a:ea typeface="Arial"/>
                <a:cs typeface="Arial"/>
                <a:sym typeface="Arial"/>
              </a:rPr>
              <a:t>PicturesProvider</a:t>
            </a:r>
            <a:r>
              <a:rPr lang="en-US" sz="1200" b="0" i="0" u="none" strike="noStrike" kern="1200" cap="none" dirty="0">
                <a:solidFill>
                  <a:schemeClr val="dk1"/>
                </a:solidFill>
                <a:effectLst/>
                <a:latin typeface="Arial"/>
                <a:ea typeface="Arial"/>
                <a:cs typeface="Arial"/>
                <a:sym typeface="Arial"/>
              </a:rPr>
              <a:t> Authority: "pics" which is labeled Deny.</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04292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consists of three dotted rectangular blocks labeled activity manager in system server process, Email app process, and Camera app process. The first block consists of another two rectangular blocks which are labeled Granted U R I s and Task: Pictures. The Granted U R I s block is consist of a rectangular block labeled To: Compose Activity U R I: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The Task: Pictures block is consists of another two rectangular blocks which are labeled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(Compose Activity) and another shaded rectangular block on the side of the block is labeled RESUMED and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a:t>
            </a:r>
            <a:r>
              <a:rPr lang="en-US" sz="1200" b="0" i="0" u="none" strike="noStrike" kern="1200" cap="none" dirty="0" err="1">
                <a:solidFill>
                  <a:schemeClr val="dk1"/>
                </a:solidFill>
                <a:effectLst/>
                <a:latin typeface="Arial"/>
                <a:ea typeface="Arial"/>
                <a:cs typeface="Arial"/>
                <a:sym typeface="Arial"/>
              </a:rPr>
              <a:t>CameraActivity</a:t>
            </a:r>
            <a:r>
              <a:rPr lang="en-US" sz="1200" b="0" i="0" u="none" strike="noStrike" kern="1200" cap="none" dirty="0">
                <a:solidFill>
                  <a:schemeClr val="dk1"/>
                </a:solidFill>
                <a:effectLst/>
                <a:latin typeface="Arial"/>
                <a:ea typeface="Arial"/>
                <a:cs typeface="Arial"/>
                <a:sym typeface="Arial"/>
              </a:rPr>
              <a:t>) and another shaded rectangular block on the side of the block is labeled STOPPED and Saved state block which is placed bottom of the block. A one sided arrow is pointing from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a:t>
            </a:r>
            <a:r>
              <a:rPr lang="en-US" sz="1200" b="0" i="0" u="none" strike="noStrike" kern="1200" cap="none" dirty="0" err="1">
                <a:solidFill>
                  <a:schemeClr val="dk1"/>
                </a:solidFill>
                <a:effectLst/>
                <a:latin typeface="Arial"/>
                <a:ea typeface="Arial"/>
                <a:cs typeface="Arial"/>
                <a:sym typeface="Arial"/>
              </a:rPr>
              <a:t>CameraActivity</a:t>
            </a:r>
            <a:r>
              <a:rPr lang="en-US" sz="1200" b="0" i="0" u="none" strike="noStrike" kern="1200" cap="none" dirty="0">
                <a:solidFill>
                  <a:schemeClr val="dk1"/>
                </a:solidFill>
                <a:effectLst/>
                <a:latin typeface="Arial"/>
                <a:ea typeface="Arial"/>
                <a:cs typeface="Arial"/>
                <a:sym typeface="Arial"/>
              </a:rPr>
              <a:t>) block to the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(Compose Activity) block which is labeled SEND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another arrow is pointing from this to </a:t>
            </a:r>
            <a:r>
              <a:rPr lang="en-US" sz="1200" b="0" i="0" u="none" strike="noStrike" kern="1200" cap="none" dirty="0" err="1">
                <a:solidFill>
                  <a:schemeClr val="dk1"/>
                </a:solidFill>
                <a:effectLst/>
                <a:latin typeface="Arial"/>
                <a:ea typeface="Arial"/>
                <a:cs typeface="Arial"/>
                <a:sym typeface="Arial"/>
              </a:rPr>
              <a:t>To</a:t>
            </a:r>
            <a:r>
              <a:rPr lang="en-US" sz="1200" b="0" i="0" u="none" strike="noStrike" kern="1200" cap="none" dirty="0">
                <a:solidFill>
                  <a:schemeClr val="dk1"/>
                </a:solidFill>
                <a:effectLst/>
                <a:latin typeface="Arial"/>
                <a:ea typeface="Arial"/>
                <a:cs typeface="Arial"/>
                <a:sym typeface="Arial"/>
              </a:rPr>
              <a:t>: Compose Activity U R I: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block. A dotted one sided arrow is pointing from To Compose Activity U R I: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to the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(Compose Activity). The Camera app process block is consist of a rectangular block labeled </a:t>
            </a:r>
            <a:r>
              <a:rPr lang="en-US" sz="1200" b="0" i="0" u="none" strike="noStrike" kern="1200" cap="none" dirty="0" err="1">
                <a:solidFill>
                  <a:schemeClr val="dk1"/>
                </a:solidFill>
                <a:effectLst/>
                <a:latin typeface="Arial"/>
                <a:ea typeface="Arial"/>
                <a:cs typeface="Arial"/>
                <a:sym typeface="Arial"/>
              </a:rPr>
              <a:t>PicturesProvider</a:t>
            </a:r>
            <a:r>
              <a:rPr lang="en-US" sz="1200" b="0" i="0" u="none" strike="noStrike" kern="1200" cap="none" dirty="0">
                <a:solidFill>
                  <a:schemeClr val="dk1"/>
                </a:solidFill>
                <a:effectLst/>
                <a:latin typeface="Arial"/>
                <a:ea typeface="Arial"/>
                <a:cs typeface="Arial"/>
                <a:sym typeface="Arial"/>
              </a:rPr>
              <a:t> Authority: "pics". The Email app process block is consist of a rectangular block </a:t>
            </a:r>
            <a:r>
              <a:rPr lang="en-US" sz="1200" b="0" i="0" u="none" strike="noStrike" kern="1200" cap="none" dirty="0" err="1">
                <a:solidFill>
                  <a:schemeClr val="dk1"/>
                </a:solidFill>
                <a:effectLst/>
                <a:latin typeface="Arial"/>
                <a:ea typeface="Arial"/>
                <a:cs typeface="Arial"/>
                <a:sym typeface="Arial"/>
              </a:rPr>
              <a:t>labeledComposeActivity</a:t>
            </a:r>
            <a:r>
              <a:rPr lang="en-US" sz="1200" b="0" i="0" u="none" strike="noStrike" kern="1200" cap="none" dirty="0">
                <a:solidFill>
                  <a:schemeClr val="dk1"/>
                </a:solidFill>
                <a:effectLst/>
                <a:latin typeface="Arial"/>
                <a:ea typeface="Arial"/>
                <a:cs typeface="Arial"/>
                <a:sym typeface="Arial"/>
              </a:rPr>
              <a:t>. A one-sided arrow is pointing from Compose Activity to the Camera app process block which is labeled Open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A one-sided arrow is pointing from the Camera app process to the Compose Activity which is labeled Receive data. A one-sided arrow is pointing from the </a:t>
            </a:r>
            <a:r>
              <a:rPr lang="en-US" sz="1200" b="0" i="0" u="none" strike="noStrike" kern="1200" cap="none" dirty="0" err="1">
                <a:solidFill>
                  <a:schemeClr val="dk1"/>
                </a:solidFill>
                <a:effectLst/>
                <a:latin typeface="Arial"/>
                <a:ea typeface="Arial"/>
                <a:cs typeface="Arial"/>
                <a:sym typeface="Arial"/>
              </a:rPr>
              <a:t>PicturesProvider</a:t>
            </a:r>
            <a:r>
              <a:rPr lang="en-US" sz="1200" b="0" i="0" u="none" strike="noStrike" kern="1200" cap="none" dirty="0">
                <a:solidFill>
                  <a:schemeClr val="dk1"/>
                </a:solidFill>
                <a:effectLst/>
                <a:latin typeface="Arial"/>
                <a:ea typeface="Arial"/>
                <a:cs typeface="Arial"/>
                <a:sym typeface="Arial"/>
              </a:rPr>
              <a:t> Authority: "pics" to the To: Compose Activity U R I: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which is labeled Check. A one sided arrow is pointing from the To: Compose Activity U R I: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to the </a:t>
            </a:r>
            <a:r>
              <a:rPr lang="en-US" sz="1200" b="0" i="0" u="none" strike="noStrike" kern="1200" cap="none" dirty="0" err="1">
                <a:solidFill>
                  <a:schemeClr val="dk1"/>
                </a:solidFill>
                <a:effectLst/>
                <a:latin typeface="Arial"/>
                <a:ea typeface="Arial"/>
                <a:cs typeface="Arial"/>
                <a:sym typeface="Arial"/>
              </a:rPr>
              <a:t>PicturesProvider</a:t>
            </a:r>
            <a:r>
              <a:rPr lang="en-US" sz="1200" b="0" i="0" u="none" strike="noStrike" kern="1200" cap="none" dirty="0">
                <a:solidFill>
                  <a:schemeClr val="dk1"/>
                </a:solidFill>
                <a:effectLst/>
                <a:latin typeface="Arial"/>
                <a:ea typeface="Arial"/>
                <a:cs typeface="Arial"/>
                <a:sym typeface="Arial"/>
              </a:rPr>
              <a:t> Authority: "pics" which is labeled Allow.</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790830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three dotted blocks labeled Activity manager in system underscore server process, camera app process, and Email app process. In the first dotted rectangular block, there are two rectangular blocks. One labeled Granted U R I s consist of another rectangular block labeled To Compose Activity U R I:content: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and another rectangular block labeled Task: Pictures. It consists of two rectangular blocks one labeled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a:t>
            </a:r>
            <a:r>
              <a:rPr lang="en-US" sz="1200" b="0" i="0" u="none" strike="noStrike" kern="1200" cap="none" dirty="0" err="1">
                <a:solidFill>
                  <a:schemeClr val="dk1"/>
                </a:solidFill>
                <a:effectLst/>
                <a:latin typeface="Arial"/>
                <a:ea typeface="Arial"/>
                <a:cs typeface="Arial"/>
                <a:sym typeface="Arial"/>
              </a:rPr>
              <a:t>PicturePicker</a:t>
            </a:r>
            <a:r>
              <a:rPr lang="en-US" sz="1200" b="0" i="0" u="none" strike="noStrike" kern="1200" cap="none" dirty="0">
                <a:solidFill>
                  <a:schemeClr val="dk1"/>
                </a:solidFill>
                <a:effectLst/>
                <a:latin typeface="Arial"/>
                <a:ea typeface="Arial"/>
                <a:cs typeface="Arial"/>
                <a:sym typeface="Arial"/>
              </a:rPr>
              <a:t> Activity). A block labeled resumed is on the left side of the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block. Another rectangular block labeled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(Compose Activity) has a block labeled saved state at the lower right corner. A block labeled stopped is on the left corner. The second dotted block labeled camera app process consists of a rectangular block labeled Pictures Provider Authority: "pics". The third dotted block labeled Email app process consists of a rectangular block labeled Compose Activity. A one sided arrow is pointing from STOPPED to RESUMED labeled GET. Another one sided arrow is pointing from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a:t>
            </a:r>
            <a:r>
              <a:rPr lang="en-US" sz="1200" b="0" i="0" u="none" strike="noStrike" kern="1200" cap="none" dirty="0" err="1">
                <a:solidFill>
                  <a:schemeClr val="dk1"/>
                </a:solidFill>
                <a:effectLst/>
                <a:latin typeface="Arial"/>
                <a:ea typeface="Arial"/>
                <a:cs typeface="Arial"/>
                <a:sym typeface="Arial"/>
              </a:rPr>
              <a:t>PicturePickerActivity</a:t>
            </a:r>
            <a:r>
              <a:rPr lang="en-US" sz="1200" b="0" i="0" u="none" strike="noStrike" kern="1200" cap="none" dirty="0">
                <a:solidFill>
                  <a:schemeClr val="dk1"/>
                </a:solidFill>
                <a:effectLst/>
                <a:latin typeface="Arial"/>
                <a:ea typeface="Arial"/>
                <a:cs typeface="Arial"/>
                <a:sym typeface="Arial"/>
              </a:rPr>
              <a:t>) block to the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(Compose Activity) block which is labeled RECEIVE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another arrow is pointing from this arrow to the To: Compose Activity U R I: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block. A dotted one sided arrow is pointing from To: Compose Activity U R I: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block to the STOPPED block. A one-sided arrow is pointing from </a:t>
            </a:r>
            <a:r>
              <a:rPr lang="en-US" sz="1200" b="0" i="0" u="none" strike="noStrike" kern="1200" cap="none" dirty="0" err="1">
                <a:solidFill>
                  <a:schemeClr val="dk1"/>
                </a:solidFill>
                <a:effectLst/>
                <a:latin typeface="Arial"/>
                <a:ea typeface="Arial"/>
                <a:cs typeface="Arial"/>
                <a:sym typeface="Arial"/>
              </a:rPr>
              <a:t>ActivityRecord</a:t>
            </a:r>
            <a:r>
              <a:rPr lang="en-US" sz="1200" b="0" i="0" u="none" strike="noStrike" kern="1200" cap="none" dirty="0">
                <a:solidFill>
                  <a:schemeClr val="dk1"/>
                </a:solidFill>
                <a:effectLst/>
                <a:latin typeface="Arial"/>
                <a:ea typeface="Arial"/>
                <a:cs typeface="Arial"/>
                <a:sym typeface="Arial"/>
              </a:rPr>
              <a:t> (Compose Activity) to the Compose Activity block. Another one-sided arrow is pointing from Compose Activity to the </a:t>
            </a:r>
            <a:r>
              <a:rPr lang="en-US" sz="1200" b="0" i="0" u="none" strike="noStrike" kern="1200" cap="none" dirty="0" err="1">
                <a:solidFill>
                  <a:schemeClr val="dk1"/>
                </a:solidFill>
                <a:effectLst/>
                <a:latin typeface="Arial"/>
                <a:ea typeface="Arial"/>
                <a:cs typeface="Arial"/>
                <a:sym typeface="Arial"/>
              </a:rPr>
              <a:t>PicturesProvider</a:t>
            </a:r>
            <a:r>
              <a:rPr lang="en-US" sz="1200" b="0" i="0" u="none" strike="noStrike" kern="1200" cap="none" dirty="0">
                <a:solidFill>
                  <a:schemeClr val="dk1"/>
                </a:solidFill>
                <a:effectLst/>
                <a:latin typeface="Arial"/>
                <a:ea typeface="Arial"/>
                <a:cs typeface="Arial"/>
                <a:sym typeface="Arial"/>
              </a:rPr>
              <a:t> Authority: "pics" which is labeled Open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Another one-sided arrow is pointing from the Open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block to the Compose Activity to the </a:t>
            </a:r>
            <a:r>
              <a:rPr lang="en-US" sz="1200" b="0" i="0" u="none" strike="noStrike" kern="1200" cap="none" dirty="0" err="1">
                <a:solidFill>
                  <a:schemeClr val="dk1"/>
                </a:solidFill>
                <a:effectLst/>
                <a:latin typeface="Arial"/>
                <a:ea typeface="Arial"/>
                <a:cs typeface="Arial"/>
                <a:sym typeface="Arial"/>
              </a:rPr>
              <a:t>PicturesProvider</a:t>
            </a:r>
            <a:r>
              <a:rPr lang="en-US" sz="1200" b="0" i="0" u="none" strike="noStrike" kern="1200" cap="none" dirty="0">
                <a:solidFill>
                  <a:schemeClr val="dk1"/>
                </a:solidFill>
                <a:effectLst/>
                <a:latin typeface="Arial"/>
                <a:ea typeface="Arial"/>
                <a:cs typeface="Arial"/>
                <a:sym typeface="Arial"/>
              </a:rPr>
              <a:t> Authority: "pics" block which is labeled Receive data. A one-sided arrow is pointing from the To: Compose Activity U R I: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block to the </a:t>
            </a:r>
            <a:r>
              <a:rPr lang="en-US" sz="1200" b="0" i="0" u="none" strike="noStrike" kern="1200" cap="none" dirty="0" err="1">
                <a:solidFill>
                  <a:schemeClr val="dk1"/>
                </a:solidFill>
                <a:effectLst/>
                <a:latin typeface="Arial"/>
                <a:ea typeface="Arial"/>
                <a:cs typeface="Arial"/>
                <a:sym typeface="Arial"/>
              </a:rPr>
              <a:t>PicturesProvider</a:t>
            </a:r>
            <a:r>
              <a:rPr lang="en-US" sz="1200" b="0" i="0" u="none" strike="noStrike" kern="1200" cap="none" dirty="0">
                <a:solidFill>
                  <a:schemeClr val="dk1"/>
                </a:solidFill>
                <a:effectLst/>
                <a:latin typeface="Arial"/>
                <a:ea typeface="Arial"/>
                <a:cs typeface="Arial"/>
                <a:sym typeface="Arial"/>
              </a:rPr>
              <a:t> Authority: "pics" block which is labeled Allow. A one-sided arrow is pointing from the </a:t>
            </a:r>
            <a:r>
              <a:rPr lang="en-US" sz="1200" b="0" i="0" u="none" strike="noStrike" kern="1200" cap="none" dirty="0" err="1">
                <a:solidFill>
                  <a:schemeClr val="dk1"/>
                </a:solidFill>
                <a:effectLst/>
                <a:latin typeface="Arial"/>
                <a:ea typeface="Arial"/>
                <a:cs typeface="Arial"/>
                <a:sym typeface="Arial"/>
              </a:rPr>
              <a:t>PicturesProvider</a:t>
            </a:r>
            <a:r>
              <a:rPr lang="en-US" sz="1200" b="0" i="0" u="none" strike="noStrike" kern="1200" cap="none" dirty="0">
                <a:solidFill>
                  <a:schemeClr val="dk1"/>
                </a:solidFill>
                <a:effectLst/>
                <a:latin typeface="Arial"/>
                <a:ea typeface="Arial"/>
                <a:cs typeface="Arial"/>
                <a:sym typeface="Arial"/>
              </a:rPr>
              <a:t> Authority: "pics" block to the To: Compose Activity U R I: content: slash </a:t>
            </a:r>
            <a:r>
              <a:rPr lang="en-US" sz="1200" b="0" i="0" u="none" strike="noStrike" kern="1200" cap="none" dirty="0" err="1">
                <a:solidFill>
                  <a:schemeClr val="dk1"/>
                </a:solidFill>
                <a:effectLst/>
                <a:latin typeface="Arial"/>
                <a:ea typeface="Arial"/>
                <a:cs typeface="Arial"/>
                <a:sym typeface="Arial"/>
              </a:rPr>
              <a:t>slash</a:t>
            </a:r>
            <a:r>
              <a:rPr lang="en-US" sz="1200" b="0" i="0" u="none" strike="noStrike" kern="1200" cap="none" dirty="0">
                <a:solidFill>
                  <a:schemeClr val="dk1"/>
                </a:solidFill>
                <a:effectLst/>
                <a:latin typeface="Arial"/>
                <a:ea typeface="Arial"/>
                <a:cs typeface="Arial"/>
                <a:sym typeface="Arial"/>
              </a:rPr>
              <a:t> pics slash 1 block which is labeled Check.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16116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a rectangular block labeled No harmful apps found and play protect scanned 1 day ago. The scan block is shown at the lower end.</a:t>
            </a:r>
            <a:r>
              <a:rPr lang="en-US" dirty="0"/>
              <a:t>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89567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screen is titled Maps and the first line is labeled Do you want to install this application. The second line is labeled with a tick mark Services that cost you money and directly call phone numbers. The third line is labeled with a tick mark Your location and coarse (network-based) location, fine (G P S) location. The fourth line is labeled with a tick mark Network communication and full internet access. The fifth line is labeled with a tick mark Your accounts and Google maps, manage the account list, use the authentication credentials of an account. The sixth line is labeled with a tick mark Storage and modify or delete U S B storage contents. The lower end of the screen consists of two blocks that are labeled Install and cancel.</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07562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54453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Long Description:</a:t>
            </a:r>
          </a:p>
          <a:p>
            <a:r>
              <a:rPr lang="en-US" sz="1200" b="0" i="0" u="none" strike="noStrike" kern="1200" cap="none" dirty="0">
                <a:solidFill>
                  <a:schemeClr val="dk1"/>
                </a:solidFill>
                <a:effectLst/>
                <a:latin typeface="Arial"/>
                <a:ea typeface="Arial"/>
                <a:cs typeface="Arial"/>
                <a:sym typeface="Arial"/>
              </a:rPr>
              <a:t>The figure shows a rectangular block that consists of three sub-blocks labeled I bar O component, Memory mgt component, and Process mgt component. The block is titled with another rectangular block labeled System calls and it is shaded, also a rectangular block is placed at the end of the block and labeled Interrupts and Dispatcher. The I bar O component block has one horizontal sub-block labeled Virtual file system and three vertical sub-blocks. The first vertical sub-block is divided into three parts which are labeled Terminals, Line discipline, and Character device drivers. The second vertical sub-block is divided into three parts which are labeled Sockets, Network protocols, and network device drivers. The third vertical sub-block is divided into four parts which are labeled File systems, Generic block layer, I bar O scheduler and Block device drivers. Memory mgt component block has three sub-blocks labeled Virtual memory, Paging page replacement, and Page Cache. Process mgt component block has three sub-blocks labeled Signal handling, Process slash thread creation, and termination and C P U scheduling.</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80730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375592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16514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a rectangular block labeled Allow Permission Demo to access this device's location question mark And DENY ALLOW options are labeled lower right corner of the rectangular block.</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195830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987544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544811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a rectangular block that is divided into four layers labeled Allow Permission Demo to access this device's location question mark, Allow all the time, Allow only while using the app, and Deny.</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46428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a rectangular block that is divided into four layers labeled Allow Permission Demo to access this device's location question mark, While using the app, Only this time, and Deny.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80173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screen is titled location permission, permission demo. Location access for this app: The four options given are: Allow all the time, Allow only while using the app, Ask every time, and Deny. Allow only while using the app is selected.</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355232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a rectangular block that is divided into five layers labeled Allow Permission Demo to access this device's location, the second layer consists of two circles labeled Precise and Approximate, While using the app, Only this time, and Deny.</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397615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a display of the phone which gives information about the Location usage that is labeled at the top of the display and a Timeline of when your apps used your location in the past 24 hours. The figure consists of five lines. The first line is labeled 6.04 A M Music App and the second line is labeled 2.03 A M Map App and 32 minutes. The third line is labeled 8.24 A M New App. The fourth line is labeled 2.11 A M Task App. The fifth line is labeled 11.14 A M Email App.</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58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Long Description:</a:t>
            </a:r>
          </a:p>
          <a:p>
            <a:r>
              <a:rPr lang="en-IN" sz="1200" b="0" i="0" u="none" strike="noStrike" kern="1200" cap="none" dirty="0" err="1">
                <a:solidFill>
                  <a:schemeClr val="dk1"/>
                </a:solidFill>
                <a:effectLst/>
                <a:latin typeface="Arial"/>
                <a:ea typeface="Arial"/>
                <a:cs typeface="Arial"/>
                <a:sym typeface="Arial"/>
              </a:rPr>
              <a:t>pid</a:t>
            </a:r>
            <a:r>
              <a:rPr lang="en-IN" sz="1200" b="0" i="0" u="none" strike="noStrike" kern="1200" cap="none" dirty="0">
                <a:solidFill>
                  <a:schemeClr val="dk1"/>
                </a:solidFill>
                <a:effectLst/>
                <a:latin typeface="Arial"/>
                <a:ea typeface="Arial"/>
                <a:cs typeface="Arial"/>
                <a:sym typeface="Arial"/>
              </a:rPr>
              <a:t> equals fork open close parenthesis semi colon forward slash asterisk if the fork succeeds comma </a:t>
            </a:r>
            <a:r>
              <a:rPr lang="en-IN" sz="1200" b="0" i="0" u="none" strike="noStrike" kern="1200" cap="none" dirty="0" err="1">
                <a:solidFill>
                  <a:schemeClr val="dk1"/>
                </a:solidFill>
                <a:effectLst/>
                <a:latin typeface="Arial"/>
                <a:ea typeface="Arial"/>
                <a:cs typeface="Arial"/>
                <a:sym typeface="Arial"/>
              </a:rPr>
              <a:t>pid</a:t>
            </a:r>
            <a:r>
              <a:rPr lang="en-IN" sz="1200" b="0" i="0" u="none" strike="noStrike" kern="1200" cap="none" dirty="0">
                <a:solidFill>
                  <a:schemeClr val="dk1"/>
                </a:solidFill>
                <a:effectLst/>
                <a:latin typeface="Arial"/>
                <a:ea typeface="Arial"/>
                <a:cs typeface="Arial"/>
                <a:sym typeface="Arial"/>
              </a:rPr>
              <a:t> greater than 0 in the parent asterisk forward slash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if open parenthesis </a:t>
            </a:r>
            <a:r>
              <a:rPr lang="en-IN" sz="1200" b="0" i="0" u="none" strike="noStrike" kern="1200" cap="none" dirty="0" err="1">
                <a:solidFill>
                  <a:schemeClr val="dk1"/>
                </a:solidFill>
                <a:effectLst/>
                <a:latin typeface="Arial"/>
                <a:ea typeface="Arial"/>
                <a:cs typeface="Arial"/>
                <a:sym typeface="Arial"/>
              </a:rPr>
              <a:t>pid</a:t>
            </a:r>
            <a:r>
              <a:rPr lang="en-IN" sz="1200" b="0" i="0" u="none" strike="noStrike" kern="1200" cap="none" dirty="0">
                <a:solidFill>
                  <a:schemeClr val="dk1"/>
                </a:solidFill>
                <a:effectLst/>
                <a:latin typeface="Arial"/>
                <a:ea typeface="Arial"/>
                <a:cs typeface="Arial"/>
                <a:sym typeface="Arial"/>
              </a:rPr>
              <a:t> less than 0 close parenthesis open curly bracket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handle underscore error open close parenthesis semi colon forward slash asterisk fork failed open parenthesis e dot g dot comma memory or some table is full close parenthesis asterisk forward slash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close curly bracket else if open parenthesis </a:t>
            </a:r>
            <a:r>
              <a:rPr lang="en-IN" sz="1200" b="0" i="0" u="none" strike="noStrike" kern="1200" cap="none" dirty="0" err="1">
                <a:solidFill>
                  <a:schemeClr val="dk1"/>
                </a:solidFill>
                <a:effectLst/>
                <a:latin typeface="Arial"/>
                <a:ea typeface="Arial"/>
                <a:cs typeface="Arial"/>
                <a:sym typeface="Arial"/>
              </a:rPr>
              <a:t>pid</a:t>
            </a:r>
            <a:r>
              <a:rPr lang="en-IN" sz="1200" b="0" i="0" u="none" strike="noStrike" kern="1200" cap="none" dirty="0">
                <a:solidFill>
                  <a:schemeClr val="dk1"/>
                </a:solidFill>
                <a:effectLst/>
                <a:latin typeface="Arial"/>
                <a:ea typeface="Arial"/>
                <a:cs typeface="Arial"/>
                <a:sym typeface="Arial"/>
              </a:rPr>
              <a:t> greater than 0 close parenthesis open curly bracket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forward slash asterisk parent code goes here dot forward slash asterisk forward slash </a:t>
            </a:r>
          </a:p>
          <a:p>
            <a:r>
              <a:rPr lang="en-IN" sz="1200" b="0" i="0" u="none" strike="noStrike" kern="1200" cap="none" dirty="0">
                <a:solidFill>
                  <a:schemeClr val="dk1"/>
                </a:solidFill>
                <a:effectLst/>
                <a:latin typeface="Arial"/>
                <a:ea typeface="Arial"/>
                <a:cs typeface="Arial"/>
                <a:sym typeface="Arial"/>
              </a:rPr>
              <a:t>close curly bracket else open curly bracket </a:t>
            </a:r>
            <a:br>
              <a:rPr lang="en-IN" sz="1200" b="0" i="0" u="none" strike="noStrike" kern="1200" cap="none" dirty="0">
                <a:solidFill>
                  <a:schemeClr val="dk1"/>
                </a:solidFill>
                <a:effectLst/>
                <a:latin typeface="Arial"/>
                <a:ea typeface="Arial"/>
                <a:cs typeface="Arial"/>
                <a:sym typeface="Arial"/>
              </a:rPr>
            </a:br>
            <a:r>
              <a:rPr lang="en-IN" sz="1200" b="0" i="0" u="none" strike="noStrike" kern="1200" cap="none" dirty="0">
                <a:solidFill>
                  <a:schemeClr val="dk1"/>
                </a:solidFill>
                <a:effectLst/>
                <a:latin typeface="Arial"/>
                <a:ea typeface="Arial"/>
                <a:cs typeface="Arial"/>
                <a:sym typeface="Arial"/>
              </a:rPr>
              <a:t>forward slash asterisk child code goes here dot forward slash asterisk forward slash</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83806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a display of the phone which gives information about the 5h 45m 24s on the battery that is labeled at the top of the display and the display consists of seven lines labeled Display 76 percent, Cell standby 7 percent, Phone idle 5 percent, Android system 4 percent, Android O S 3 percent, Gmail 3 percent and Voice search 2 percent.</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591556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a:t>
            </a:r>
          </a:p>
          <a:p>
            <a:pPr marL="0" lvl="0" indent="0" algn="l" rtl="0">
              <a:spcBef>
                <a:spcPts val="0"/>
              </a:spcBef>
              <a:spcAft>
                <a:spcPts val="0"/>
              </a:spcAft>
              <a:buNone/>
            </a:pPr>
            <a:r>
              <a:rPr lang="en-US" sz="1200" b="0" i="0" u="none" strike="noStrike" kern="1200" cap="none" dirty="0">
                <a:solidFill>
                  <a:schemeClr val="dk1"/>
                </a:solidFill>
                <a:effectLst/>
                <a:latin typeface="Arial"/>
                <a:ea typeface="Arial"/>
                <a:cs typeface="Arial"/>
                <a:sym typeface="Arial"/>
              </a:rPr>
              <a:t>The figure shows a horizontal line that is labeled time. The five vertical lines are connected to this line and the first line is labeled screen off stationary on battery, the second line is labeled Doze, and the third line is labeled Doze and maintenance window.</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20609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de-DE" altLang="en-US">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96</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8/5/2023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5" name="Content Placeholder 7">
            <a:extLst>
              <a:ext uri="{FF2B5EF4-FFF2-40B4-BE49-F238E27FC236}">
                <a16:creationId xmlns:a16="http://schemas.microsoft.com/office/drawing/2014/main" id="{71EFAE03-1D07-4432-1A0B-921AF11186E8}"/>
              </a:ext>
            </a:extLst>
          </p:cNvPr>
          <p:cNvSpPr txBox="1">
            <a:spLocks/>
          </p:cNvSpPr>
          <p:nvPr userDrawn="1"/>
        </p:nvSpPr>
        <p:spPr>
          <a:xfrm>
            <a:off x="2897757" y="6467655"/>
            <a:ext cx="8786283" cy="221018"/>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256032" marR="0" lvl="0" indent="-154432" algn="r" rtl="0">
              <a:lnSpc>
                <a:spcPct val="100000"/>
              </a:lnSpc>
              <a:spcBef>
                <a:spcPts val="1500"/>
              </a:spcBef>
              <a:spcAft>
                <a:spcPts val="0"/>
              </a:spcAft>
              <a:buClr>
                <a:srgbClr val="007FA3"/>
              </a:buClr>
              <a:buSzPct val="100000"/>
              <a:buFont typeface="Arial"/>
              <a:buNone/>
              <a:defRPr sz="1200" b="0" i="0" u="none" strike="noStrike" cap="none">
                <a:solidFill>
                  <a:schemeClr val="dk1"/>
                </a:solidFill>
                <a:latin typeface="Verdana" panose="020B0604030504040204" pitchFamily="34" charset="0"/>
                <a:ea typeface="Verdana" panose="020B0604030504040204" pitchFamily="34" charset="0"/>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altLang="en-US" sz="1200" dirty="0">
                <a:latin typeface="Verdana"/>
                <a:cs typeface="Verdana" panose="020B0604030504040204" pitchFamily="34" charset="0"/>
              </a:rPr>
              <a:t>Copyright © 2023, 2014, 2008 Pearson Education, Inc. All Rights Reserved</a:t>
            </a:r>
          </a:p>
        </p:txBody>
      </p:sp>
      <p:pic>
        <p:nvPicPr>
          <p:cNvPr id="3" name="Picture 2" descr="Pearson Logo">
            <a:extLst>
              <a:ext uri="{FF2B5EF4-FFF2-40B4-BE49-F238E27FC236}">
                <a16:creationId xmlns:a16="http://schemas.microsoft.com/office/drawing/2014/main" id="{7A12EB4B-478E-8DC2-FEF8-D43F2C250EC3}"/>
              </a:ext>
            </a:extLst>
          </p:cNvPr>
          <p:cNvPicPr>
            <a:picLocks noChangeAspect="1"/>
          </p:cNvPicPr>
          <p:nvPr userDrawn="1"/>
        </p:nvPicPr>
        <p:blipFill>
          <a:blip r:embed="rId15"/>
          <a:stretch>
            <a:fillRect/>
          </a:stretch>
        </p:blipFill>
        <p:spPr>
          <a:xfrm>
            <a:off x="502892" y="6407243"/>
            <a:ext cx="977279" cy="307941"/>
          </a:xfrm>
          <a:prstGeom prst="rect">
            <a:avLst/>
          </a:prstGeom>
        </p:spPr>
      </p:pic>
    </p:spTree>
  </p:cSld>
  <p:clrMap bg1="lt1" tx1="dk1" bg2="dk2" tx2="lt2" accent1="accent1" accent2="accent2" accent3="accent3" accent4="accent4" accent5="accent5" accent6="accent6" hlink="hlink" folHlink="folHlink"/>
  <p:sldLayoutIdLst>
    <p:sldLayoutId id="2147483683" r:id="rId1"/>
    <p:sldLayoutId id="2147483650" r:id="rId2"/>
    <p:sldLayoutId id="2147483682" r:id="rId3"/>
    <p:sldLayoutId id="2147483680" r:id="rId4"/>
    <p:sldLayoutId id="2147483676" r:id="rId5"/>
    <p:sldLayoutId id="2147483677" r:id="rId6"/>
    <p:sldLayoutId id="2147483678" r:id="rId7"/>
    <p:sldLayoutId id="2147483679" r:id="rId8"/>
    <p:sldLayoutId id="2147483671" r:id="rId9"/>
    <p:sldLayoutId id="2147483673" r:id="rId10"/>
    <p:sldLayoutId id="2147483670" r:id="rId11"/>
    <p:sldLayoutId id="2147483669"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28771" y="223998"/>
            <a:ext cx="11159992"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02892" y="1105866"/>
            <a:ext cx="11102451" cy="344128"/>
          </a:xfrm>
        </p:spPr>
        <p:txBody>
          <a:bodyPr wrap="square" lIns="0" tIns="18000" rIns="0" bIns="18000" anchor="ctr" anchorCtr="0">
            <a:spAutoFit/>
          </a:bodyPr>
          <a:lstStyle/>
          <a:p>
            <a:r>
              <a:rPr lang="en-US" noProof="0" dirty="0"/>
              <a:t>Fifth Edition</a:t>
            </a:r>
          </a:p>
        </p:txBody>
      </p:sp>
      <p:pic>
        <p:nvPicPr>
          <p:cNvPr id="7" name="Picture 6" descr="Front Cover: Modern Operating Systems Fifth edition by Tanenbaum and Bos">
            <a:extLst>
              <a:ext uri="{FF2B5EF4-FFF2-40B4-BE49-F238E27FC236}">
                <a16:creationId xmlns:a16="http://schemas.microsoft.com/office/drawing/2014/main" id="{58B87141-25B1-D8B6-6F51-BDD7D4EF0469}"/>
              </a:ext>
            </a:extLst>
          </p:cNvPr>
          <p:cNvPicPr>
            <a:picLocks noChangeAspect="1"/>
          </p:cNvPicPr>
          <p:nvPr/>
        </p:nvPicPr>
        <p:blipFill>
          <a:blip r:embed="rId3"/>
          <a:stretch>
            <a:fillRect/>
          </a:stretch>
        </p:blipFill>
        <p:spPr>
          <a:xfrm>
            <a:off x="559955" y="1648323"/>
            <a:ext cx="3526229" cy="4560591"/>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01511" y="2845330"/>
            <a:ext cx="3657600" cy="498016"/>
          </a:xfrm>
        </p:spPr>
        <p:txBody>
          <a:bodyPr lIns="0" tIns="18000" rIns="0" bIns="18000" anchor="ctr" anchorCtr="0">
            <a:spAutoFit/>
          </a:bodyPr>
          <a:lstStyle/>
          <a:p>
            <a:pPr indent="-101600"/>
            <a:r>
              <a:rPr lang="en-US" noProof="0" dirty="0"/>
              <a:t>Chapter 10</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01510" y="3514866"/>
            <a:ext cx="3919510" cy="374906"/>
          </a:xfrm>
        </p:spPr>
        <p:txBody>
          <a:bodyPr wrap="square" lIns="0" tIns="18000" rIns="0" bIns="18000" anchor="ctr" anchorCtr="0">
            <a:spAutoFit/>
          </a:bodyPr>
          <a:lstStyle/>
          <a:p>
            <a:pPr marL="0"/>
            <a:r>
              <a:rPr lang="en-US" spc="-300" dirty="0"/>
              <a:t>U N I </a:t>
            </a:r>
            <a:r>
              <a:rPr lang="en-US" noProof="0" dirty="0"/>
              <a:t>X, </a:t>
            </a:r>
            <a:r>
              <a:rPr lang="en-US" spc="-300" dirty="0"/>
              <a:t>L I N U </a:t>
            </a:r>
            <a:r>
              <a:rPr lang="en-US" noProof="0" dirty="0"/>
              <a:t>X, AND ANDROID</a:t>
            </a:r>
          </a:p>
        </p:txBody>
      </p:sp>
      <p:pic>
        <p:nvPicPr>
          <p:cNvPr id="16" name="Picture 15" descr="Pearson Logo">
            <a:extLst>
              <a:ext uri="{FF2B5EF4-FFF2-40B4-BE49-F238E27FC236}">
                <a16:creationId xmlns:a16="http://schemas.microsoft.com/office/drawing/2014/main" id="{0AC8A673-562B-1C60-8C44-5CA9302B5AFB}"/>
              </a:ext>
            </a:extLst>
          </p:cNvPr>
          <p:cNvPicPr>
            <a:picLocks noChangeAspect="1"/>
          </p:cNvPicPr>
          <p:nvPr/>
        </p:nvPicPr>
        <p:blipFill>
          <a:blip r:embed="rId4"/>
          <a:stretch>
            <a:fillRect/>
          </a:stretch>
        </p:blipFill>
        <p:spPr>
          <a:xfrm>
            <a:off x="502892" y="6407243"/>
            <a:ext cx="977279" cy="307941"/>
          </a:xfrm>
          <a:prstGeom prst="rect">
            <a:avLst/>
          </a:prstGeo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3605321" y="6473006"/>
            <a:ext cx="8083441" cy="221018"/>
          </a:xfrm>
        </p:spPr>
        <p:txBody>
          <a:bodyPr wrap="square" lIns="0" tIns="18000" rIns="0" bIns="18000" anchor="ctr" anchorCtr="0">
            <a:spAutoFit/>
          </a:bodyPr>
          <a:lstStyle/>
          <a:p>
            <a:r>
              <a:rPr lang="en-US" altLang="en-US"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7" y="249286"/>
            <a:ext cx="11160125" cy="559572"/>
          </a:xfrm>
        </p:spPr>
        <p:txBody>
          <a:bodyPr wrap="square" lIns="0" tIns="18000" rIns="0" bIns="18000" anchor="ctr" anchorCtr="0">
            <a:spAutoFit/>
          </a:bodyPr>
          <a:lstStyle/>
          <a:p>
            <a:r>
              <a:rPr lang="en-US" altLang="en-US" sz="3400" dirty="0"/>
              <a:t>Signals in Linux </a:t>
            </a:r>
            <a:endParaRPr lang="en-US" sz="3400" dirty="0"/>
          </a:p>
        </p:txBody>
      </p:sp>
      <p:graphicFrame>
        <p:nvGraphicFramePr>
          <p:cNvPr id="6" name="Table 5">
            <a:extLst>
              <a:ext uri="{FF2B5EF4-FFF2-40B4-BE49-F238E27FC236}">
                <a16:creationId xmlns:a16="http://schemas.microsoft.com/office/drawing/2014/main" id="{4E59FDD2-0316-6718-7264-AD86CECE77D9}"/>
              </a:ext>
            </a:extLst>
          </p:cNvPr>
          <p:cNvGraphicFramePr>
            <a:graphicFrameLocks noGrp="1"/>
          </p:cNvGraphicFramePr>
          <p:nvPr>
            <p:extLst>
              <p:ext uri="{D42A27DB-BD31-4B8C-83A1-F6EECF244321}">
                <p14:modId xmlns:p14="http://schemas.microsoft.com/office/powerpoint/2010/main" val="2426204529"/>
              </p:ext>
            </p:extLst>
          </p:nvPr>
        </p:nvGraphicFramePr>
        <p:xfrm>
          <a:off x="2281689" y="919579"/>
          <a:ext cx="7609936" cy="4795853"/>
        </p:xfrm>
        <a:graphic>
          <a:graphicData uri="http://schemas.openxmlformats.org/drawingml/2006/table">
            <a:tbl>
              <a:tblPr firstRow="1" bandRow="1">
                <a:tableStyleId>{2D5ABB26-0587-4C30-8999-92F81FD0307C}</a:tableStyleId>
              </a:tblPr>
              <a:tblGrid>
                <a:gridCol w="1528311">
                  <a:extLst>
                    <a:ext uri="{9D8B030D-6E8A-4147-A177-3AD203B41FA5}">
                      <a16:colId xmlns:a16="http://schemas.microsoft.com/office/drawing/2014/main" val="3778837786"/>
                    </a:ext>
                  </a:extLst>
                </a:gridCol>
                <a:gridCol w="6081625">
                  <a:extLst>
                    <a:ext uri="{9D8B030D-6E8A-4147-A177-3AD203B41FA5}">
                      <a16:colId xmlns:a16="http://schemas.microsoft.com/office/drawing/2014/main" val="3834452914"/>
                    </a:ext>
                  </a:extLst>
                </a:gridCol>
              </a:tblGrid>
              <a:tr h="345773">
                <a:tc>
                  <a:txBody>
                    <a:bodyPr/>
                    <a:lstStyle/>
                    <a:p>
                      <a:r>
                        <a:rPr lang="en-US" sz="1600" b="1" noProof="0" dirty="0">
                          <a:solidFill>
                            <a:schemeClr val="tx1"/>
                          </a:solidFill>
                          <a:latin typeface="Arial" panose="020B0604020202020204" pitchFamily="34" charset="0"/>
                          <a:cs typeface="Arial" panose="020B0604020202020204" pitchFamily="34" charset="0"/>
                        </a:rPr>
                        <a:t>Signal</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Cause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A B R </a:t>
                      </a:r>
                      <a:r>
                        <a:rPr lang="en-US" sz="1600" noProof="0" dirty="0">
                          <a:solidFill>
                            <a:schemeClr val="tx1"/>
                          </a:solidFill>
                          <a:latin typeface="Arial" panose="020B0604020202020204" pitchFamily="34" charset="0"/>
                          <a:cs typeface="Arial" panose="020B0604020202020204" pitchFamily="34"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Sent to abort a process and force a core dump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A L R </a:t>
                      </a:r>
                      <a:r>
                        <a:rPr lang="en-US" sz="1600" noProof="0" dirty="0">
                          <a:solidFill>
                            <a:schemeClr val="tx1"/>
                          </a:solidFill>
                          <a:latin typeface="Arial" panose="020B0604020202020204" pitchFamily="34" charset="0"/>
                          <a:cs typeface="Arial" panose="020B0604020202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The alarm clock has gone 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F P </a:t>
                      </a:r>
                      <a:r>
                        <a:rPr lang="en-US" sz="1600" noProof="0" dirty="0">
                          <a:solidFill>
                            <a:schemeClr val="tx1"/>
                          </a:solidFill>
                          <a:latin typeface="Arial" panose="020B0604020202020204" pitchFamily="34" charset="0"/>
                          <a:cs typeface="Arial" panose="020B0604020202020204" pitchFamily="34"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 floating-point error has occurred (e.g., division by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H U </a:t>
                      </a:r>
                      <a:r>
                        <a:rPr lang="en-US" sz="1600" noProof="0" dirty="0">
                          <a:solidFill>
                            <a:schemeClr val="tx1"/>
                          </a:solidFill>
                          <a:latin typeface="Arial" panose="020B0604020202020204" pitchFamily="34" charset="0"/>
                          <a:cs typeface="Arial" panose="020B0604020202020204" pitchFamily="34"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The telecommunications connection was lost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I L </a:t>
                      </a:r>
                      <a:r>
                        <a:rPr lang="en-US" sz="1600" noProof="0" dirty="0" err="1">
                          <a:solidFill>
                            <a:schemeClr val="tx1"/>
                          </a:solidFill>
                          <a:latin typeface="Arial" panose="020B0604020202020204" pitchFamily="34" charset="0"/>
                          <a:cs typeface="Arial" panose="020B0604020202020204" pitchFamily="34" charset="0"/>
                        </a:rPr>
                        <a:t>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The process has tried to execute an illegal instruction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464809"/>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Q U I </a:t>
                      </a:r>
                      <a:r>
                        <a:rPr lang="en-US" sz="1600" noProof="0" dirty="0">
                          <a:solidFill>
                            <a:schemeClr val="tx1"/>
                          </a:solidFill>
                          <a:latin typeface="Arial" panose="020B0604020202020204" pitchFamily="34" charset="0"/>
                          <a:cs typeface="Arial" panose="020B0604020202020204" pitchFamily="34"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The user has hit the key requesting a core dump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620260"/>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K I L </a:t>
                      </a:r>
                      <a:r>
                        <a:rPr lang="en-US" sz="1600" noProof="0" dirty="0" err="1">
                          <a:solidFill>
                            <a:schemeClr val="tx1"/>
                          </a:solidFill>
                          <a:latin typeface="Arial" panose="020B0604020202020204" pitchFamily="34" charset="0"/>
                          <a:cs typeface="Arial" panose="020B0604020202020204" pitchFamily="34" charset="0"/>
                        </a:rPr>
                        <a:t>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Sent to kill a process (cannot be caught or ignored)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735329"/>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P I P </a:t>
                      </a:r>
                      <a:r>
                        <a:rPr lang="en-US" sz="1600" noProof="0" dirty="0">
                          <a:solidFill>
                            <a:schemeClr val="tx1"/>
                          </a:solidFill>
                          <a:latin typeface="Arial" panose="020B0604020202020204" pitchFamily="34" charset="0"/>
                          <a:cs typeface="Arial" panose="020B0604020202020204" pitchFamily="34"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The process has written to a pipe which has no readers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651751"/>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S E G </a:t>
                      </a:r>
                      <a:r>
                        <a:rPr lang="en-US" sz="1600" noProof="0" dirty="0">
                          <a:solidFill>
                            <a:schemeClr val="tx1"/>
                          </a:solidFill>
                          <a:latin typeface="Arial" panose="020B0604020202020204" pitchFamily="34" charset="0"/>
                          <a:cs typeface="Arial" panose="020B0604020202020204" pitchFamily="34" charset="0"/>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The process has referenced an invalid memory 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35717"/>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T E R </a:t>
                      </a:r>
                      <a:r>
                        <a:rPr lang="en-US" sz="1600" noProof="0" dirty="0">
                          <a:solidFill>
                            <a:schemeClr val="tx1"/>
                          </a:solidFill>
                          <a:latin typeface="Arial" panose="020B0604020202020204" pitchFamily="34" charset="0"/>
                          <a:cs typeface="Arial" panose="020B0604020202020204" pitchFamily="34"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Used to request that a process terminate gracefully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1583750"/>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U S R </a:t>
                      </a:r>
                      <a:r>
                        <a:rPr lang="en-US" sz="1600" noProof="0"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Available for application-defined purposes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783052"/>
                  </a:ext>
                </a:extLst>
              </a:tr>
              <a:tr h="370840">
                <a:tc>
                  <a:txBody>
                    <a:bodyPr/>
                    <a:lstStyle/>
                    <a:p>
                      <a:r>
                        <a:rPr lang="en-US" sz="1600" spc="-200" baseline="0" noProof="0" dirty="0">
                          <a:solidFill>
                            <a:schemeClr val="tx1"/>
                          </a:solidFill>
                          <a:latin typeface="Arial" panose="020B0604020202020204" pitchFamily="34" charset="0"/>
                          <a:cs typeface="Arial" panose="020B0604020202020204" pitchFamily="34" charset="0"/>
                        </a:rPr>
                        <a:t>S I G U S R </a:t>
                      </a:r>
                      <a:r>
                        <a:rPr lang="en-US" sz="1600" noProof="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Available for application-defined purposes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4698244"/>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839715" y="5830370"/>
            <a:ext cx="4512568" cy="313350"/>
          </a:xfrm>
        </p:spPr>
        <p:txBody>
          <a:bodyPr wrap="square" lIns="0" tIns="18000" rIns="0" bIns="18000" anchor="ctr" anchorCtr="0">
            <a:spAutoFit/>
          </a:bodyPr>
          <a:lstStyle/>
          <a:p>
            <a:pPr marL="0" indent="0">
              <a:buNone/>
            </a:pPr>
            <a:r>
              <a:rPr lang="en-US" sz="1800" dirty="0"/>
              <a:t>Figure 10.5 The signals required by </a:t>
            </a:r>
            <a:r>
              <a:rPr lang="en-US" sz="1800" spc="-300" dirty="0"/>
              <a:t>P O S I </a:t>
            </a:r>
            <a:r>
              <a:rPr lang="en-US" sz="1800" dirty="0"/>
              <a:t>X.</a:t>
            </a:r>
          </a:p>
        </p:txBody>
      </p:sp>
    </p:spTree>
    <p:extLst>
      <p:ext uri="{BB962C8B-B14F-4D97-AF65-F5344CB8AC3E}">
        <p14:creationId xmlns:p14="http://schemas.microsoft.com/office/powerpoint/2010/main" val="4075439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7" y="241141"/>
            <a:ext cx="11160125" cy="559572"/>
          </a:xfrm>
        </p:spPr>
        <p:txBody>
          <a:bodyPr wrap="square" lIns="0" tIns="18000" rIns="0" bIns="18000" anchor="ctr" anchorCtr="0">
            <a:spAutoFit/>
          </a:bodyPr>
          <a:lstStyle/>
          <a:p>
            <a:r>
              <a:rPr lang="en-US" altLang="en-US" sz="3400" dirty="0"/>
              <a:t>Process Management System Calls in Linux</a:t>
            </a:r>
            <a:endParaRPr lang="en-US" sz="3400" dirty="0"/>
          </a:p>
        </p:txBody>
      </p:sp>
      <p:graphicFrame>
        <p:nvGraphicFramePr>
          <p:cNvPr id="6" name="Table 5">
            <a:extLst>
              <a:ext uri="{FF2B5EF4-FFF2-40B4-BE49-F238E27FC236}">
                <a16:creationId xmlns:a16="http://schemas.microsoft.com/office/drawing/2014/main" id="{4E59FDD2-0316-6718-7264-AD86CECE77D9}"/>
              </a:ext>
            </a:extLst>
          </p:cNvPr>
          <p:cNvGraphicFramePr>
            <a:graphicFrameLocks noGrp="1"/>
          </p:cNvGraphicFramePr>
          <p:nvPr>
            <p:extLst>
              <p:ext uri="{D42A27DB-BD31-4B8C-83A1-F6EECF244321}">
                <p14:modId xmlns:p14="http://schemas.microsoft.com/office/powerpoint/2010/main" val="2902131417"/>
              </p:ext>
            </p:extLst>
          </p:nvPr>
        </p:nvGraphicFramePr>
        <p:xfrm>
          <a:off x="2281689" y="1223280"/>
          <a:ext cx="7609936" cy="4254813"/>
        </p:xfrm>
        <a:graphic>
          <a:graphicData uri="http://schemas.openxmlformats.org/drawingml/2006/table">
            <a:tbl>
              <a:tblPr firstRow="1" bandRow="1">
                <a:tableStyleId>{2D5ABB26-0587-4C30-8999-92F81FD0307C}</a:tableStyleId>
              </a:tblPr>
              <a:tblGrid>
                <a:gridCol w="3339858">
                  <a:extLst>
                    <a:ext uri="{9D8B030D-6E8A-4147-A177-3AD203B41FA5}">
                      <a16:colId xmlns:a16="http://schemas.microsoft.com/office/drawing/2014/main" val="3778837786"/>
                    </a:ext>
                  </a:extLst>
                </a:gridCol>
                <a:gridCol w="4270078">
                  <a:extLst>
                    <a:ext uri="{9D8B030D-6E8A-4147-A177-3AD203B41FA5}">
                      <a16:colId xmlns:a16="http://schemas.microsoft.com/office/drawing/2014/main" val="3834452914"/>
                    </a:ext>
                  </a:extLst>
                </a:gridCol>
              </a:tblGrid>
              <a:tr h="306765">
                <a:tc>
                  <a:txBody>
                    <a:bodyPr/>
                    <a:lstStyle/>
                    <a:p>
                      <a:r>
                        <a:rPr lang="en-US" sz="1400" b="1" noProof="0" dirty="0">
                          <a:solidFill>
                            <a:schemeClr val="tx1"/>
                          </a:solidFill>
                          <a:latin typeface="Arial" panose="020B0604020202020204" pitchFamily="34" charset="0"/>
                          <a:cs typeface="Arial" panose="020B0604020202020204" pitchFamily="34" charset="0"/>
                        </a:rPr>
                        <a:t>System call</a:t>
                      </a:r>
                      <a:endParaRPr lang="en-US" sz="14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400" spc="-150" baseline="0" noProof="0" dirty="0">
                          <a:solidFill>
                            <a:schemeClr val="tx1"/>
                          </a:solidFill>
                          <a:latin typeface="Arial" panose="020B0604020202020204" pitchFamily="34" charset="0"/>
                          <a:cs typeface="Arial" panose="020B0604020202020204" pitchFamily="34" charset="0"/>
                        </a:rPr>
                        <a:t>p i </a:t>
                      </a:r>
                      <a:r>
                        <a:rPr lang="en-US" sz="1400" noProof="0" dirty="0">
                          <a:solidFill>
                            <a:schemeClr val="tx1"/>
                          </a:solidFill>
                          <a:latin typeface="Arial" panose="020B0604020202020204" pitchFamily="34" charset="0"/>
                          <a:cs typeface="Arial" panose="020B0604020202020204" pitchFamily="34" charset="0"/>
                        </a:rPr>
                        <a:t>d = fork(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Create a child process identical to the parent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400" spc="-150" baseline="0" noProof="0" dirty="0">
                          <a:solidFill>
                            <a:schemeClr val="tx1"/>
                          </a:solidFill>
                          <a:latin typeface="Arial" panose="020B0604020202020204" pitchFamily="34" charset="0"/>
                          <a:cs typeface="Arial" panose="020B0604020202020204" pitchFamily="34" charset="0"/>
                        </a:rPr>
                        <a:t>p i </a:t>
                      </a:r>
                      <a:r>
                        <a:rPr lang="en-US" sz="1400" noProof="0" dirty="0">
                          <a:solidFill>
                            <a:schemeClr val="tx1"/>
                          </a:solidFill>
                          <a:latin typeface="Arial" panose="020B0604020202020204" pitchFamily="34" charset="0"/>
                          <a:cs typeface="Arial" panose="020B0604020202020204" pitchFamily="34" charset="0"/>
                        </a:rPr>
                        <a:t>d = waitpid(</a:t>
                      </a:r>
                      <a:r>
                        <a:rPr lang="en-US" sz="1400" spc="-150" baseline="0" noProof="0" dirty="0">
                          <a:solidFill>
                            <a:schemeClr val="tx1"/>
                          </a:solidFill>
                          <a:latin typeface="Arial" panose="020B0604020202020204" pitchFamily="34" charset="0"/>
                          <a:cs typeface="Arial" panose="020B0604020202020204" pitchFamily="34" charset="0"/>
                        </a:rPr>
                        <a:t>p i </a:t>
                      </a:r>
                      <a:r>
                        <a:rPr lang="en-US" sz="1400" noProof="0" dirty="0">
                          <a:solidFill>
                            <a:schemeClr val="tx1"/>
                          </a:solidFill>
                          <a:latin typeface="Arial" panose="020B0604020202020204" pitchFamily="34" charset="0"/>
                          <a:cs typeface="Arial" panose="020B0604020202020204" pitchFamily="34" charset="0"/>
                        </a:rPr>
                        <a:t>d, &amp;statloc, opts)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Wait for a child to terminate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s = execve(name, argv, envp)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Replace a process’ core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exit(status)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Terminate process execution and return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s = sigaction(sig, &amp;act, &amp;oldact)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Define action to take on signals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464809"/>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s = sigretur n(&amp;context)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None/>
                      </a:pPr>
                      <a:r>
                        <a:rPr lang="en-US" sz="1400" b="0" i="0" u="none" strike="noStrike" cap="none" noProof="0" dirty="0">
                          <a:solidFill>
                            <a:schemeClr val="tx1"/>
                          </a:solidFill>
                          <a:latin typeface="Arial" panose="020B0604020202020204" pitchFamily="34" charset="0"/>
                          <a:ea typeface="+mn-ea"/>
                          <a:cs typeface="Arial" panose="020B0604020202020204" pitchFamily="34" charset="0"/>
                          <a:sym typeface="Arial"/>
                        </a:rPr>
                        <a:t>Return from a signal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620260"/>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s = sigprocmask(how, &amp;set, &amp;old)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Examine or change the signal mask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735329"/>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s = sigpending(set)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Get the set of blocked signals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651751"/>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s = sigsuspend(sigmask)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Replace the signal mask and suspend the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35717"/>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s = kill(pid, sig)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Send a signal to a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1583750"/>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residual = alarm(seconds)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Set the alarm clock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783052"/>
                  </a:ext>
                </a:extLst>
              </a:tr>
              <a:tr h="329004">
                <a:tc>
                  <a:txBody>
                    <a:bodyPr/>
                    <a:lstStyle/>
                    <a:p>
                      <a:r>
                        <a:rPr lang="en-US" sz="1400" noProof="0" dirty="0">
                          <a:solidFill>
                            <a:schemeClr val="tx1"/>
                          </a:solidFill>
                          <a:latin typeface="Arial" panose="020B0604020202020204" pitchFamily="34" charset="0"/>
                          <a:cs typeface="Arial" panose="020B0604020202020204" pitchFamily="34" charset="0"/>
                        </a:rPr>
                        <a:t>s = pause(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noProof="0" dirty="0">
                          <a:solidFill>
                            <a:schemeClr val="tx1"/>
                          </a:solidFill>
                          <a:latin typeface="Arial" panose="020B0604020202020204" pitchFamily="34" charset="0"/>
                          <a:cs typeface="Arial" panose="020B0604020202020204" pitchFamily="34" charset="0"/>
                        </a:rPr>
                        <a:t>Suspend the caller until the next signal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4698244"/>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397150" y="5846564"/>
            <a:ext cx="5397699" cy="313350"/>
          </a:xfrm>
        </p:spPr>
        <p:txBody>
          <a:bodyPr wrap="square" lIns="0" tIns="18000" rIns="0" bIns="18000" anchor="ctr" anchorCtr="0">
            <a:spAutoFit/>
          </a:bodyPr>
          <a:lstStyle/>
          <a:p>
            <a:pPr marL="0" indent="0">
              <a:buNone/>
            </a:pPr>
            <a:r>
              <a:rPr lang="en-US" sz="1800" dirty="0"/>
              <a:t>Figure 10.6 Some system calls relating to processes. </a:t>
            </a:r>
          </a:p>
        </p:txBody>
      </p:sp>
    </p:spTree>
    <p:extLst>
      <p:ext uri="{BB962C8B-B14F-4D97-AF65-F5344CB8AC3E}">
        <p14:creationId xmlns:p14="http://schemas.microsoft.com/office/powerpoint/2010/main" val="136862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9020" y="236096"/>
            <a:ext cx="11147043" cy="559572"/>
          </a:xfrm>
        </p:spPr>
        <p:txBody>
          <a:bodyPr wrap="square" lIns="0" tIns="18000" rIns="0" bIns="18000" anchor="ctr" anchorCtr="0">
            <a:spAutoFit/>
          </a:bodyPr>
          <a:lstStyle/>
          <a:p>
            <a:r>
              <a:rPr lang="en-US" sz="3400" dirty="0"/>
              <a:t>A Simple Linux Shell</a:t>
            </a:r>
          </a:p>
        </p:txBody>
      </p:sp>
      <p:pic>
        <p:nvPicPr>
          <p:cNvPr id="4" name="Picture 3" descr="The figure illustrates the programming code for a highly simplified shell.&#10;Long description is available in notes, press F6">
            <a:extLst>
              <a:ext uri="{FF2B5EF4-FFF2-40B4-BE49-F238E27FC236}">
                <a16:creationId xmlns:a16="http://schemas.microsoft.com/office/drawing/2014/main" id="{9B6E1991-F7A5-4ABC-A689-AB082E4D52D1}"/>
              </a:ext>
            </a:extLst>
          </p:cNvPr>
          <p:cNvPicPr>
            <a:picLocks noChangeAspect="1"/>
          </p:cNvPicPr>
          <p:nvPr/>
        </p:nvPicPr>
        <p:blipFill>
          <a:blip r:embed="rId3"/>
          <a:stretch>
            <a:fillRect/>
          </a:stretch>
        </p:blipFill>
        <p:spPr>
          <a:xfrm>
            <a:off x="2085033" y="1417103"/>
            <a:ext cx="8021934" cy="372713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255324" y="5606121"/>
            <a:ext cx="3694132" cy="313350"/>
          </a:xfrm>
        </p:spPr>
        <p:txBody>
          <a:bodyPr wrap="square" lIns="0" tIns="18000" rIns="0" bIns="18000" anchor="ctr" anchorCtr="0">
            <a:spAutoFit/>
          </a:bodyPr>
          <a:lstStyle/>
          <a:p>
            <a:pPr marL="0" indent="0">
              <a:spcBef>
                <a:spcPts val="600"/>
              </a:spcBef>
              <a:buNone/>
            </a:pPr>
            <a:r>
              <a:rPr lang="en-US" sz="1800" dirty="0">
                <a:solidFill>
                  <a:schemeClr val="tx1"/>
                </a:solidFill>
              </a:rPr>
              <a:t>Figure 10.7 A highly simplified shell.</a:t>
            </a:r>
          </a:p>
        </p:txBody>
      </p:sp>
    </p:spTree>
    <p:extLst>
      <p:ext uri="{BB962C8B-B14F-4D97-AF65-F5344CB8AC3E}">
        <p14:creationId xmlns:p14="http://schemas.microsoft.com/office/powerpoint/2010/main" val="901619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6495" y="241474"/>
            <a:ext cx="11159482" cy="559572"/>
          </a:xfrm>
        </p:spPr>
        <p:txBody>
          <a:bodyPr wrap="square" lIns="0" tIns="18000" rIns="0" bIns="18000" anchor="ctr" anchorCtr="0">
            <a:spAutoFit/>
          </a:bodyPr>
          <a:lstStyle/>
          <a:p>
            <a:r>
              <a:rPr lang="en-US" sz="3400" dirty="0"/>
              <a:t>Implementation of Processes and Threads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15939" y="986756"/>
            <a:ext cx="11160124" cy="5037721"/>
          </a:xfrm>
        </p:spPr>
        <p:txBody>
          <a:bodyPr wrap="square" lIns="0" tIns="18000" rIns="0" bIns="18000" anchor="ctr" anchorCtr="0">
            <a:spAutoFit/>
          </a:bodyPr>
          <a:lstStyle/>
          <a:p>
            <a:pPr marL="342900" indent="-342900">
              <a:spcBef>
                <a:spcPts val="600"/>
              </a:spcBef>
            </a:pPr>
            <a:r>
              <a:rPr lang="en-US" sz="2800" dirty="0"/>
              <a:t>Categories of information in the process descriptor:</a:t>
            </a:r>
          </a:p>
          <a:p>
            <a:pPr marL="829818" lvl="1" indent="-342900"/>
            <a:r>
              <a:rPr lang="en-US" sz="2800" dirty="0"/>
              <a:t>Scheduling parameters</a:t>
            </a:r>
          </a:p>
          <a:p>
            <a:pPr marL="829818" lvl="1" indent="-342900"/>
            <a:r>
              <a:rPr lang="en-US" sz="2800" dirty="0"/>
              <a:t>Memory image</a:t>
            </a:r>
          </a:p>
          <a:p>
            <a:pPr marL="829818" lvl="1" indent="-342900"/>
            <a:r>
              <a:rPr lang="en-US" sz="2800" dirty="0"/>
              <a:t>Signals</a:t>
            </a:r>
          </a:p>
          <a:p>
            <a:pPr marL="829818" lvl="1" indent="-342900"/>
            <a:r>
              <a:rPr lang="en-US" sz="2800" dirty="0"/>
              <a:t>Machine registers</a:t>
            </a:r>
          </a:p>
          <a:p>
            <a:pPr marL="829818" lvl="1" indent="-342900"/>
            <a:r>
              <a:rPr lang="en-US" sz="2800" dirty="0"/>
              <a:t>System call state</a:t>
            </a:r>
          </a:p>
          <a:p>
            <a:pPr marL="829818" lvl="1" indent="-342900"/>
            <a:r>
              <a:rPr lang="en-US" sz="2800" dirty="0"/>
              <a:t>File descriptor table</a:t>
            </a:r>
          </a:p>
          <a:p>
            <a:pPr marL="829818" lvl="1" indent="-342900"/>
            <a:r>
              <a:rPr lang="en-US" sz="2800" dirty="0"/>
              <a:t>Accounting</a:t>
            </a:r>
          </a:p>
          <a:p>
            <a:pPr marL="829818" lvl="1" indent="-342900"/>
            <a:r>
              <a:rPr lang="en-US" sz="2800" dirty="0"/>
              <a:t>Kernel stack</a:t>
            </a:r>
          </a:p>
          <a:p>
            <a:pPr marL="829818" lvl="1" indent="-342900"/>
            <a:r>
              <a:rPr lang="en-US" sz="2800" dirty="0"/>
              <a:t>Miscellaneous</a:t>
            </a:r>
          </a:p>
        </p:txBody>
      </p:sp>
    </p:spTree>
    <p:extLst>
      <p:ext uri="{BB962C8B-B14F-4D97-AF65-F5344CB8AC3E}">
        <p14:creationId xmlns:p14="http://schemas.microsoft.com/office/powerpoint/2010/main" val="1565033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7868" y="246912"/>
            <a:ext cx="11158026" cy="559572"/>
          </a:xfrm>
        </p:spPr>
        <p:txBody>
          <a:bodyPr wrap="square" lIns="0" tIns="18000" rIns="0" bIns="18000" anchor="ctr" anchorCtr="0">
            <a:spAutoFit/>
          </a:bodyPr>
          <a:lstStyle/>
          <a:p>
            <a:r>
              <a:rPr lang="en-US" sz="3400" dirty="0"/>
              <a:t>Implementation of Exec</a:t>
            </a:r>
          </a:p>
        </p:txBody>
      </p:sp>
      <p:pic>
        <p:nvPicPr>
          <p:cNvPr id="4" name="Picture 3" descr="The figure illustrates the steps in executing the command ls typed to the shell.&#10;Long description is available in notes, press F6">
            <a:extLst>
              <a:ext uri="{FF2B5EF4-FFF2-40B4-BE49-F238E27FC236}">
                <a16:creationId xmlns:a16="http://schemas.microsoft.com/office/drawing/2014/main" id="{DEAE7776-EC70-4354-9F5F-65012E2C3479}"/>
              </a:ext>
            </a:extLst>
          </p:cNvPr>
          <p:cNvPicPr>
            <a:picLocks noChangeAspect="1"/>
          </p:cNvPicPr>
          <p:nvPr/>
        </p:nvPicPr>
        <p:blipFill>
          <a:blip r:embed="rId3"/>
          <a:stretch>
            <a:fillRect/>
          </a:stretch>
        </p:blipFill>
        <p:spPr>
          <a:xfrm>
            <a:off x="2900795" y="1389704"/>
            <a:ext cx="6390410" cy="401631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531229" y="5873958"/>
            <a:ext cx="7131001" cy="313350"/>
          </a:xfrm>
        </p:spPr>
        <p:txBody>
          <a:bodyPr wrap="square" lIns="0" tIns="18000" rIns="0" bIns="18000" anchor="ctr" anchorCtr="0">
            <a:spAutoFit/>
          </a:bodyPr>
          <a:lstStyle/>
          <a:p>
            <a:pPr marL="0" indent="0">
              <a:spcBef>
                <a:spcPts val="600"/>
              </a:spcBef>
              <a:buNone/>
            </a:pPr>
            <a:r>
              <a:rPr lang="en-US" sz="1800" dirty="0"/>
              <a:t>Figure 10.8 The steps in executing the command ls typed to the shell.</a:t>
            </a:r>
          </a:p>
        </p:txBody>
      </p:sp>
    </p:spTree>
    <p:extLst>
      <p:ext uri="{BB962C8B-B14F-4D97-AF65-F5344CB8AC3E}">
        <p14:creationId xmlns:p14="http://schemas.microsoft.com/office/powerpoint/2010/main" val="106779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9284"/>
            <a:ext cx="11160124" cy="559572"/>
          </a:xfrm>
        </p:spPr>
        <p:txBody>
          <a:bodyPr wrap="square" lIns="0" tIns="18000" rIns="0" bIns="18000" anchor="ctr" anchorCtr="0">
            <a:spAutoFit/>
          </a:bodyPr>
          <a:lstStyle/>
          <a:p>
            <a:r>
              <a:rPr lang="en-US" altLang="en-US" sz="3400" dirty="0"/>
              <a:t>The Clone System Call</a:t>
            </a:r>
            <a:endParaRPr lang="en-US" sz="3400" dirty="0"/>
          </a:p>
        </p:txBody>
      </p:sp>
      <p:graphicFrame>
        <p:nvGraphicFramePr>
          <p:cNvPr id="6" name="Table 5">
            <a:extLst>
              <a:ext uri="{FF2B5EF4-FFF2-40B4-BE49-F238E27FC236}">
                <a16:creationId xmlns:a16="http://schemas.microsoft.com/office/drawing/2014/main" id="{4E59FDD2-0316-6718-7264-AD86CECE77D9}"/>
              </a:ext>
            </a:extLst>
          </p:cNvPr>
          <p:cNvGraphicFramePr>
            <a:graphicFrameLocks noGrp="1"/>
          </p:cNvGraphicFramePr>
          <p:nvPr>
            <p:extLst>
              <p:ext uri="{D42A27DB-BD31-4B8C-83A1-F6EECF244321}">
                <p14:modId xmlns:p14="http://schemas.microsoft.com/office/powerpoint/2010/main" val="2868830245"/>
              </p:ext>
            </p:extLst>
          </p:nvPr>
        </p:nvGraphicFramePr>
        <p:xfrm>
          <a:off x="1056277" y="1895804"/>
          <a:ext cx="9830892" cy="2560320"/>
        </p:xfrm>
        <a:graphic>
          <a:graphicData uri="http://schemas.openxmlformats.org/drawingml/2006/table">
            <a:tbl>
              <a:tblPr firstRow="1" bandRow="1">
                <a:tableStyleId>{2D5ABB26-0587-4C30-8999-92F81FD0307C}</a:tableStyleId>
              </a:tblPr>
              <a:tblGrid>
                <a:gridCol w="2351948">
                  <a:extLst>
                    <a:ext uri="{9D8B030D-6E8A-4147-A177-3AD203B41FA5}">
                      <a16:colId xmlns:a16="http://schemas.microsoft.com/office/drawing/2014/main" val="3778837786"/>
                    </a:ext>
                  </a:extLst>
                </a:gridCol>
                <a:gridCol w="4044374">
                  <a:extLst>
                    <a:ext uri="{9D8B030D-6E8A-4147-A177-3AD203B41FA5}">
                      <a16:colId xmlns:a16="http://schemas.microsoft.com/office/drawing/2014/main" val="2632707847"/>
                    </a:ext>
                  </a:extLst>
                </a:gridCol>
                <a:gridCol w="3434570">
                  <a:extLst>
                    <a:ext uri="{9D8B030D-6E8A-4147-A177-3AD203B41FA5}">
                      <a16:colId xmlns:a16="http://schemas.microsoft.com/office/drawing/2014/main" val="3834452914"/>
                    </a:ext>
                  </a:extLst>
                </a:gridCol>
              </a:tblGrid>
              <a:tr h="306765">
                <a:tc>
                  <a:txBody>
                    <a:bodyPr/>
                    <a:lstStyle/>
                    <a:p>
                      <a:r>
                        <a:rPr lang="en-US" sz="1800" b="1" noProof="0" dirty="0">
                          <a:solidFill>
                            <a:schemeClr val="tx1"/>
                          </a:solidFill>
                          <a:latin typeface="Arial" panose="020B0604020202020204" pitchFamily="34" charset="0"/>
                          <a:cs typeface="Arial" panose="020B0604020202020204" pitchFamily="34" charset="0"/>
                        </a:rPr>
                        <a:t>Flag</a:t>
                      </a:r>
                      <a:endParaRPr lang="en-US" sz="18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R="0" algn="l" rtl="0">
                        <a:lnSpc>
                          <a:spcPct val="100000"/>
                        </a:lnSpc>
                        <a:spcBef>
                          <a:spcPts val="0"/>
                        </a:spcBef>
                        <a:spcAft>
                          <a:spcPts val="0"/>
                        </a:spcAft>
                        <a:buNone/>
                      </a:pPr>
                      <a:r>
                        <a:rPr lang="en-US" sz="1800" b="1" i="0" u="none" strike="noStrike" cap="none" noProof="0" dirty="0">
                          <a:solidFill>
                            <a:schemeClr val="tx1"/>
                          </a:solidFill>
                          <a:latin typeface="Arial" panose="020B0604020202020204" pitchFamily="34" charset="0"/>
                          <a:ea typeface="+mn-ea"/>
                          <a:cs typeface="Arial" panose="020B0604020202020204" pitchFamily="34" charset="0"/>
                          <a:sym typeface="Arial"/>
                        </a:rPr>
                        <a:t>Meaning when 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noProof="0" dirty="0">
                          <a:solidFill>
                            <a:schemeClr val="tx1"/>
                          </a:solidFill>
                          <a:latin typeface="Arial" panose="020B0604020202020204" pitchFamily="34" charset="0"/>
                          <a:cs typeface="Arial" panose="020B0604020202020204" pitchFamily="34" charset="0"/>
                        </a:rPr>
                        <a:t>Meaning when cleared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800" dirty="0">
                          <a:latin typeface="Arial" panose="020B0604020202020204" pitchFamily="34" charset="0"/>
                          <a:cs typeface="Arial" panose="020B0604020202020204" pitchFamily="34" charset="0"/>
                        </a:rPr>
                        <a:t>CLONE_VM</a:t>
                      </a:r>
                      <a:endParaRPr lang="en-US" sz="18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Create a new thread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Create a new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800" noProof="0" dirty="0">
                          <a:solidFill>
                            <a:schemeClr val="tx1"/>
                          </a:solidFill>
                          <a:latin typeface="Arial" panose="020B0604020202020204" pitchFamily="34" charset="0"/>
                          <a:cs typeface="Arial" panose="020B0604020202020204" pitchFamily="34" charset="0"/>
                        </a:rPr>
                        <a:t>CLONE</a:t>
                      </a:r>
                      <a:r>
                        <a:rPr lang="en-US" sz="1800" dirty="0">
                          <a:latin typeface="Arial" panose="020B0604020202020204" pitchFamily="34" charset="0"/>
                          <a:cs typeface="Arial" panose="020B0604020202020204" pitchFamily="34" charset="0"/>
                        </a:rPr>
                        <a:t>_</a:t>
                      </a:r>
                      <a:r>
                        <a:rPr lang="en-US" sz="1800" spc="-200" baseline="0" noProof="0" dirty="0">
                          <a:solidFill>
                            <a:schemeClr val="tx1"/>
                          </a:solidFill>
                          <a:latin typeface="Arial" panose="020B0604020202020204" pitchFamily="34" charset="0"/>
                          <a:cs typeface="Arial" panose="020B0604020202020204" pitchFamily="34" charset="0"/>
                        </a:rPr>
                        <a:t>F </a:t>
                      </a:r>
                      <a:r>
                        <a:rPr lang="en-US" sz="1800" noProof="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Share umask, root, and working dirs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Do not share them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61755">
                <a:tc>
                  <a:txBody>
                    <a:bodyPr/>
                    <a:lstStyle/>
                    <a:p>
                      <a:r>
                        <a:rPr lang="en-US" sz="1800" noProof="0" dirty="0">
                          <a:solidFill>
                            <a:schemeClr val="tx1"/>
                          </a:solidFill>
                          <a:latin typeface="Arial" panose="020B0604020202020204" pitchFamily="34" charset="0"/>
                          <a:cs typeface="Arial" panose="020B0604020202020204" pitchFamily="34" charset="0"/>
                        </a:rPr>
                        <a:t>CLONE</a:t>
                      </a:r>
                      <a:r>
                        <a:rPr lang="en-US" sz="1800" dirty="0">
                          <a:latin typeface="Arial" panose="020B0604020202020204" pitchFamily="34" charset="0"/>
                          <a:cs typeface="Arial" panose="020B0604020202020204" pitchFamily="34" charset="0"/>
                        </a:rPr>
                        <a:t>_</a:t>
                      </a:r>
                      <a:r>
                        <a:rPr lang="en-US" sz="1800" noProof="0" dirty="0">
                          <a:solidFill>
                            <a:schemeClr val="tx1"/>
                          </a:solidFill>
                          <a:latin typeface="Arial" panose="020B0604020202020204" pitchFamily="34" charset="0"/>
                          <a:cs typeface="Arial" panose="020B0604020202020204" pitchFamily="34" charset="0"/>
                        </a:rPr>
                        <a:t>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Share the file descriptors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Copy the file descriptors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800" noProof="0" dirty="0">
                          <a:solidFill>
                            <a:schemeClr val="tx1"/>
                          </a:solidFill>
                          <a:latin typeface="Arial" panose="020B0604020202020204" pitchFamily="34" charset="0"/>
                          <a:cs typeface="Arial" panose="020B0604020202020204" pitchFamily="34" charset="0"/>
                        </a:rPr>
                        <a:t>CLONE</a:t>
                      </a:r>
                      <a:r>
                        <a:rPr lang="en-US" sz="1800" dirty="0">
                          <a:latin typeface="Arial" panose="020B0604020202020204" pitchFamily="34" charset="0"/>
                          <a:cs typeface="Arial" panose="020B0604020202020204" pitchFamily="34" charset="0"/>
                        </a:rPr>
                        <a:t>_</a:t>
                      </a:r>
                      <a:r>
                        <a:rPr lang="en-US" sz="1800" noProof="0" dirty="0">
                          <a:solidFill>
                            <a:schemeClr val="tx1"/>
                          </a:solidFill>
                          <a:latin typeface="Arial" panose="020B0604020202020204" pitchFamily="34" charset="0"/>
                          <a:cs typeface="Arial" panose="020B0604020202020204" pitchFamily="34" charset="0"/>
                        </a:rPr>
                        <a:t>SIGHAND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Share the signal handler 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Copy the 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29004">
                <a:tc>
                  <a:txBody>
                    <a:bodyPr/>
                    <a:lstStyle/>
                    <a:p>
                      <a:r>
                        <a:rPr lang="en-US" sz="1800" noProof="0" dirty="0">
                          <a:solidFill>
                            <a:schemeClr val="tx1"/>
                          </a:solidFill>
                          <a:latin typeface="Arial" panose="020B0604020202020204" pitchFamily="34" charset="0"/>
                          <a:cs typeface="Arial" panose="020B0604020202020204" pitchFamily="34" charset="0"/>
                        </a:rPr>
                        <a:t>CLONE</a:t>
                      </a:r>
                      <a:r>
                        <a:rPr lang="en-US" sz="1800" dirty="0">
                          <a:latin typeface="Arial" panose="020B0604020202020204" pitchFamily="34" charset="0"/>
                          <a:cs typeface="Arial" panose="020B0604020202020204" pitchFamily="34" charset="0"/>
                        </a:rPr>
                        <a:t>_</a:t>
                      </a:r>
                      <a:r>
                        <a:rPr lang="en-US" sz="1800" noProof="0" dirty="0">
                          <a:solidFill>
                            <a:schemeClr val="tx1"/>
                          </a:solidFill>
                          <a:latin typeface="Arial" panose="020B0604020202020204" pitchFamily="34" charset="0"/>
                          <a:cs typeface="Arial" panose="020B0604020202020204" pitchFamily="34" charset="0"/>
                        </a:rPr>
                        <a:t>PID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New thread gets old PID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New thread gets own PID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2847296"/>
                  </a:ext>
                </a:extLst>
              </a:tr>
              <a:tr h="329004">
                <a:tc>
                  <a:txBody>
                    <a:bodyPr/>
                    <a:lstStyle/>
                    <a:p>
                      <a:r>
                        <a:rPr lang="en-US" sz="1800" noProof="0" dirty="0">
                          <a:solidFill>
                            <a:schemeClr val="tx1"/>
                          </a:solidFill>
                          <a:latin typeface="Arial" panose="020B0604020202020204" pitchFamily="34" charset="0"/>
                          <a:cs typeface="Arial" panose="020B0604020202020204" pitchFamily="34" charset="0"/>
                        </a:rPr>
                        <a:t>CLONE</a:t>
                      </a:r>
                      <a:r>
                        <a:rPr lang="en-US" sz="1800" dirty="0">
                          <a:latin typeface="Arial" panose="020B0604020202020204" pitchFamily="34" charset="0"/>
                          <a:cs typeface="Arial" panose="020B0604020202020204" pitchFamily="34" charset="0"/>
                        </a:rPr>
                        <a:t>_</a:t>
                      </a:r>
                      <a:r>
                        <a:rPr lang="en-US" sz="1800" noProof="0" dirty="0">
                          <a:solidFill>
                            <a:schemeClr val="tx1"/>
                          </a:solidFill>
                          <a:latin typeface="Arial" panose="020B0604020202020204" pitchFamily="34" charset="0"/>
                          <a:cs typeface="Arial" panose="020B0604020202020204" pitchFamily="34" charset="0"/>
                        </a:rPr>
                        <a:t>PARENT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New thread has same parent as caller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New thread’s parent is caller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464809"/>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862057" y="4926765"/>
            <a:ext cx="4467889" cy="313350"/>
          </a:xfrm>
        </p:spPr>
        <p:txBody>
          <a:bodyPr wrap="square" lIns="0" tIns="18000" rIns="0" bIns="18000" anchor="ctr" anchorCtr="0">
            <a:spAutoFit/>
          </a:bodyPr>
          <a:lstStyle/>
          <a:p>
            <a:pPr marL="0" indent="0">
              <a:buNone/>
            </a:pPr>
            <a:r>
              <a:rPr lang="en-US" sz="1800" dirty="0"/>
              <a:t>Figure 10.9 Bits in the sharing_flags bitmap.</a:t>
            </a:r>
          </a:p>
        </p:txBody>
      </p:sp>
    </p:spTree>
    <p:extLst>
      <p:ext uri="{BB962C8B-B14F-4D97-AF65-F5344CB8AC3E}">
        <p14:creationId xmlns:p14="http://schemas.microsoft.com/office/powerpoint/2010/main" val="343916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7861" y="247912"/>
            <a:ext cx="11166827" cy="559572"/>
          </a:xfrm>
        </p:spPr>
        <p:txBody>
          <a:bodyPr wrap="square" lIns="0" tIns="18000" rIns="0" bIns="18000" anchor="ctr" anchorCtr="0">
            <a:spAutoFit/>
          </a:bodyPr>
          <a:lstStyle/>
          <a:p>
            <a:r>
              <a:rPr lang="en-US" sz="3400" dirty="0"/>
              <a:t>Scheduling in Linux (1)</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491983" y="1024489"/>
            <a:ext cx="11166827" cy="467239"/>
          </a:xfrm>
        </p:spPr>
        <p:txBody>
          <a:bodyPr wrap="square" lIns="0" tIns="18000" rIns="0" bIns="18000" anchor="ctr" anchorCtr="0">
            <a:spAutoFit/>
          </a:bodyPr>
          <a:lstStyle/>
          <a:p>
            <a:pPr marL="0" indent="0">
              <a:buNone/>
            </a:pPr>
            <a:r>
              <a:rPr lang="en-US" sz="2800" dirty="0"/>
              <a:t>Three classes of threads for scheduling purposes:</a:t>
            </a:r>
          </a:p>
        </p:txBody>
      </p:sp>
      <p:sp>
        <p:nvSpPr>
          <p:cNvPr id="3" name="Content Placeholder 2">
            <a:extLst>
              <a:ext uri="{FF2B5EF4-FFF2-40B4-BE49-F238E27FC236}">
                <a16:creationId xmlns:a16="http://schemas.microsoft.com/office/drawing/2014/main" id="{B517262A-9AC5-43A4-9A0A-F0D434DE2CFE}"/>
              </a:ext>
            </a:extLst>
          </p:cNvPr>
          <p:cNvSpPr>
            <a:spLocks noGrp="1"/>
          </p:cNvSpPr>
          <p:nvPr>
            <p:ph sz="quarter" idx="14"/>
          </p:nvPr>
        </p:nvSpPr>
        <p:spPr>
          <a:xfrm>
            <a:off x="509235" y="1651932"/>
            <a:ext cx="11166827" cy="1482901"/>
          </a:xfrm>
        </p:spPr>
        <p:txBody>
          <a:bodyPr wrap="square" lIns="0" tIns="18000" rIns="0" bIns="18000" anchor="ctr" anchorCtr="0">
            <a:spAutoFit/>
          </a:bodyPr>
          <a:lstStyle/>
          <a:p>
            <a:pPr marL="342900" indent="-342900">
              <a:spcBef>
                <a:spcPts val="600"/>
              </a:spcBef>
            </a:pPr>
            <a:r>
              <a:rPr lang="en-US" sz="2800" dirty="0"/>
              <a:t>Real-time </a:t>
            </a:r>
            <a:r>
              <a:rPr lang="en-US" sz="2800" spc="-350" dirty="0"/>
              <a:t>F I F </a:t>
            </a:r>
            <a:r>
              <a:rPr lang="en-US" sz="2800" dirty="0"/>
              <a:t>O</a:t>
            </a:r>
          </a:p>
          <a:p>
            <a:pPr marL="342900" indent="-342900">
              <a:spcBef>
                <a:spcPts val="600"/>
              </a:spcBef>
            </a:pPr>
            <a:r>
              <a:rPr lang="en-US" sz="2800" dirty="0"/>
              <a:t>Real-time round robin</a:t>
            </a:r>
          </a:p>
          <a:p>
            <a:pPr marL="342900" indent="-342900">
              <a:spcBef>
                <a:spcPts val="600"/>
              </a:spcBef>
            </a:pPr>
            <a:r>
              <a:rPr lang="en-US" sz="2800" dirty="0"/>
              <a:t>Timesharing</a:t>
            </a:r>
          </a:p>
        </p:txBody>
      </p:sp>
    </p:spTree>
    <p:extLst>
      <p:ext uri="{BB962C8B-B14F-4D97-AF65-F5344CB8AC3E}">
        <p14:creationId xmlns:p14="http://schemas.microsoft.com/office/powerpoint/2010/main" val="2556404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7" y="247912"/>
            <a:ext cx="11160125" cy="559572"/>
          </a:xfrm>
        </p:spPr>
        <p:txBody>
          <a:bodyPr wrap="square" lIns="0" tIns="18000" rIns="0" bIns="18000" anchor="ctr" anchorCtr="0">
            <a:spAutoFit/>
          </a:bodyPr>
          <a:lstStyle/>
          <a:p>
            <a:r>
              <a:rPr lang="en-US" sz="3400" dirty="0"/>
              <a:t>Scheduling in Linux (2)</a:t>
            </a:r>
          </a:p>
        </p:txBody>
      </p:sp>
      <p:pic>
        <p:nvPicPr>
          <p:cNvPr id="4" name="Picture 3" descr="The figure consist of two parts (a) and (b) which illustrate the Linux run queue data structures for the Linux O (1) scheduler, and the Completely Fair Scheduler.&#10;Long description is available in notes, press F6">
            <a:extLst>
              <a:ext uri="{FF2B5EF4-FFF2-40B4-BE49-F238E27FC236}">
                <a16:creationId xmlns:a16="http://schemas.microsoft.com/office/drawing/2014/main" id="{A7CB6B36-A2FA-44F4-9122-D8802DE5051B}"/>
              </a:ext>
            </a:extLst>
          </p:cNvPr>
          <p:cNvPicPr>
            <a:picLocks noChangeAspect="1"/>
          </p:cNvPicPr>
          <p:nvPr/>
        </p:nvPicPr>
        <p:blipFill>
          <a:blip r:embed="rId3"/>
          <a:stretch>
            <a:fillRect/>
          </a:stretch>
        </p:blipFill>
        <p:spPr>
          <a:xfrm>
            <a:off x="3296968" y="1253074"/>
            <a:ext cx="5598067" cy="410399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948531" y="5751693"/>
            <a:ext cx="6316818" cy="313350"/>
          </a:xfrm>
        </p:spPr>
        <p:txBody>
          <a:bodyPr wrap="square" lIns="0" tIns="18000" rIns="0" bIns="18000" anchor="ctr" anchorCtr="0">
            <a:spAutoFit/>
          </a:bodyPr>
          <a:lstStyle/>
          <a:p>
            <a:pPr marL="0" indent="0">
              <a:buNone/>
            </a:pPr>
            <a:r>
              <a:rPr lang="en-US" sz="1800" dirty="0"/>
              <a:t>Figure 10.10 Illustration of Linux runqueue and priority arrays.</a:t>
            </a:r>
          </a:p>
        </p:txBody>
      </p:sp>
    </p:spTree>
    <p:extLst>
      <p:ext uri="{BB962C8B-B14F-4D97-AF65-F5344CB8AC3E}">
        <p14:creationId xmlns:p14="http://schemas.microsoft.com/office/powerpoint/2010/main" val="382544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9019" y="247912"/>
            <a:ext cx="11183556" cy="559572"/>
          </a:xfrm>
        </p:spPr>
        <p:txBody>
          <a:bodyPr wrap="square" lIns="0" tIns="18000" rIns="0" bIns="18000" anchor="ctr" anchorCtr="0">
            <a:spAutoFit/>
          </a:bodyPr>
          <a:lstStyle/>
          <a:p>
            <a:r>
              <a:rPr lang="en-US" sz="3400" dirty="0"/>
              <a:t>Booting Linux</a:t>
            </a:r>
          </a:p>
        </p:txBody>
      </p:sp>
      <p:pic>
        <p:nvPicPr>
          <p:cNvPr id="4" name="Picture 3" descr="The figure illustrates the sequence of processes used to boot some Linux systems.&#10;Long description is available in notes, press F6">
            <a:extLst>
              <a:ext uri="{FF2B5EF4-FFF2-40B4-BE49-F238E27FC236}">
                <a16:creationId xmlns:a16="http://schemas.microsoft.com/office/drawing/2014/main" id="{29A42E0C-DBC8-466B-94A6-0E40DFA8B168}"/>
              </a:ext>
            </a:extLst>
          </p:cNvPr>
          <p:cNvPicPr>
            <a:picLocks noChangeAspect="1"/>
          </p:cNvPicPr>
          <p:nvPr/>
        </p:nvPicPr>
        <p:blipFill>
          <a:blip r:embed="rId3"/>
          <a:stretch>
            <a:fillRect/>
          </a:stretch>
        </p:blipFill>
        <p:spPr>
          <a:xfrm>
            <a:off x="2528021" y="1135631"/>
            <a:ext cx="7135959" cy="407769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205486" y="5617208"/>
            <a:ext cx="7743564" cy="313350"/>
          </a:xfrm>
        </p:spPr>
        <p:txBody>
          <a:bodyPr wrap="square" lIns="0" tIns="18000" rIns="0" bIns="18000" anchor="ctr" anchorCtr="0">
            <a:spAutoFit/>
          </a:bodyPr>
          <a:lstStyle/>
          <a:p>
            <a:pPr marL="0" indent="0">
              <a:buNone/>
            </a:pPr>
            <a:r>
              <a:rPr lang="en-US" sz="1800" dirty="0"/>
              <a:t>Figure 10.11 The sequence of processes used to boot some Linux systems.</a:t>
            </a:r>
          </a:p>
        </p:txBody>
      </p:sp>
    </p:spTree>
    <p:extLst>
      <p:ext uri="{BB962C8B-B14F-4D97-AF65-F5344CB8AC3E}">
        <p14:creationId xmlns:p14="http://schemas.microsoft.com/office/powerpoint/2010/main" val="294326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2"/>
            <a:ext cx="11196636" cy="559572"/>
          </a:xfrm>
        </p:spPr>
        <p:txBody>
          <a:bodyPr wrap="square" lIns="0" tIns="18000" rIns="0" bIns="18000" anchor="ctr" anchorCtr="0">
            <a:spAutoFit/>
          </a:bodyPr>
          <a:lstStyle/>
          <a:p>
            <a:r>
              <a:rPr lang="en-US" sz="3400" dirty="0"/>
              <a:t>Memory Management in Linux (1)</a:t>
            </a:r>
          </a:p>
        </p:txBody>
      </p:sp>
      <p:pic>
        <p:nvPicPr>
          <p:cNvPr id="4" name="Picture 3" descr="The figure consists of three parts (a), (b), and (c) illustrate Process A’s virtual address space, Physical memory, and Process B’s virtual address space.&#10;Long description is available in notes, press F6">
            <a:extLst>
              <a:ext uri="{FF2B5EF4-FFF2-40B4-BE49-F238E27FC236}">
                <a16:creationId xmlns:a16="http://schemas.microsoft.com/office/drawing/2014/main" id="{DD3047EF-E4F1-46EF-97CB-00519187F52F}"/>
              </a:ext>
            </a:extLst>
          </p:cNvPr>
          <p:cNvPicPr>
            <a:picLocks noChangeAspect="1"/>
          </p:cNvPicPr>
          <p:nvPr/>
        </p:nvPicPr>
        <p:blipFill>
          <a:blip r:embed="rId3"/>
          <a:stretch>
            <a:fillRect/>
          </a:stretch>
        </p:blipFill>
        <p:spPr>
          <a:xfrm>
            <a:off x="2492916" y="1180787"/>
            <a:ext cx="7206168" cy="376998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345120" y="5367865"/>
            <a:ext cx="7505228" cy="590349"/>
          </a:xfrm>
        </p:spPr>
        <p:txBody>
          <a:bodyPr wrap="square" lIns="0" tIns="18000" rIns="0" bIns="18000" anchor="ctr" anchorCtr="0">
            <a:spAutoFit/>
          </a:bodyPr>
          <a:lstStyle/>
          <a:p>
            <a:pPr marL="0" indent="0">
              <a:buNone/>
            </a:pPr>
            <a:r>
              <a:rPr lang="en-US" sz="1800" dirty="0"/>
              <a:t>Figure 10.12 (a) Process A’s virtual address space. (b) Physical memory. (c) Process B’s virtual address space.</a:t>
            </a:r>
          </a:p>
        </p:txBody>
      </p:sp>
    </p:spTree>
    <p:extLst>
      <p:ext uri="{BB962C8B-B14F-4D97-AF65-F5344CB8AC3E}">
        <p14:creationId xmlns:p14="http://schemas.microsoft.com/office/powerpoint/2010/main" val="2320442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54521" y="225266"/>
            <a:ext cx="11121542" cy="559572"/>
          </a:xfrm>
        </p:spPr>
        <p:txBody>
          <a:bodyPr wrap="square" lIns="0" tIns="18000" rIns="0" bIns="18000" anchor="ctr" anchorCtr="0">
            <a:spAutoFit/>
          </a:bodyPr>
          <a:lstStyle/>
          <a:p>
            <a:r>
              <a:rPr lang="en-US" sz="3400" noProof="0" dirty="0"/>
              <a:t>History of </a:t>
            </a:r>
            <a:r>
              <a:rPr lang="en-US" sz="3400" spc="-500" dirty="0"/>
              <a:t>U N I </a:t>
            </a:r>
            <a:r>
              <a:rPr lang="en-US" sz="3400" noProof="0" dirty="0"/>
              <a:t>X and Linux</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32245" y="978955"/>
            <a:ext cx="11143818" cy="3514227"/>
          </a:xfrm>
        </p:spPr>
        <p:txBody>
          <a:bodyPr wrap="square" lIns="0" tIns="18000" rIns="0" bIns="18000" anchor="ctr" anchorCtr="0">
            <a:spAutoFit/>
          </a:bodyPr>
          <a:lstStyle/>
          <a:p>
            <a:pPr marL="342900" indent="-342900">
              <a:spcBef>
                <a:spcPts val="600"/>
              </a:spcBef>
            </a:pPr>
            <a:r>
              <a:rPr lang="en-US" sz="2800" spc="-350" dirty="0"/>
              <a:t>U N I C </a:t>
            </a:r>
            <a:r>
              <a:rPr lang="en-US" sz="2800" dirty="0"/>
              <a:t>S</a:t>
            </a:r>
          </a:p>
          <a:p>
            <a:pPr marL="342900" indent="-342900">
              <a:spcBef>
                <a:spcPts val="600"/>
              </a:spcBef>
            </a:pPr>
            <a:r>
              <a:rPr lang="en-US" sz="2800" spc="-300" dirty="0"/>
              <a:t>P D </a:t>
            </a:r>
            <a:r>
              <a:rPr lang="en-US" sz="2800" dirty="0"/>
              <a:t>P-11 </a:t>
            </a:r>
            <a:r>
              <a:rPr lang="en-US" sz="2800" spc="-350" dirty="0"/>
              <a:t>U N I </a:t>
            </a:r>
            <a:r>
              <a:rPr lang="en-US" sz="2800" dirty="0"/>
              <a:t>X</a:t>
            </a:r>
          </a:p>
          <a:p>
            <a:pPr marL="342900" indent="-342900">
              <a:spcBef>
                <a:spcPts val="600"/>
              </a:spcBef>
            </a:pPr>
            <a:r>
              <a:rPr lang="en-US" sz="2800" dirty="0"/>
              <a:t>Portable </a:t>
            </a:r>
            <a:r>
              <a:rPr lang="en-US" sz="2800" spc="-350" dirty="0"/>
              <a:t>U N I </a:t>
            </a:r>
            <a:r>
              <a:rPr lang="en-US" sz="2800" dirty="0"/>
              <a:t>X</a:t>
            </a:r>
          </a:p>
          <a:p>
            <a:pPr marL="342900" indent="-342900">
              <a:spcBef>
                <a:spcPts val="600"/>
              </a:spcBef>
            </a:pPr>
            <a:r>
              <a:rPr lang="en-US" sz="2800" dirty="0"/>
              <a:t>Berkeley </a:t>
            </a:r>
            <a:r>
              <a:rPr lang="en-US" sz="2800" spc="-350" dirty="0"/>
              <a:t>U N I </a:t>
            </a:r>
            <a:r>
              <a:rPr lang="en-US" sz="2800" dirty="0"/>
              <a:t>X</a:t>
            </a:r>
          </a:p>
          <a:p>
            <a:pPr marL="342900" indent="-342900">
              <a:spcBef>
                <a:spcPts val="600"/>
              </a:spcBef>
            </a:pPr>
            <a:r>
              <a:rPr lang="en-US" sz="2800" dirty="0"/>
              <a:t>Standard </a:t>
            </a:r>
            <a:r>
              <a:rPr lang="en-US" sz="2800" spc="-350" dirty="0"/>
              <a:t>U N I </a:t>
            </a:r>
            <a:r>
              <a:rPr lang="en-US" sz="2800" dirty="0"/>
              <a:t>X</a:t>
            </a:r>
          </a:p>
          <a:p>
            <a:pPr marL="342900" indent="-342900">
              <a:spcBef>
                <a:spcPts val="600"/>
              </a:spcBef>
            </a:pPr>
            <a:r>
              <a:rPr lang="en-US" sz="2800" spc="-350" dirty="0"/>
              <a:t>M I N I </a:t>
            </a:r>
            <a:r>
              <a:rPr lang="en-US" sz="2800" dirty="0"/>
              <a:t>X</a:t>
            </a:r>
          </a:p>
          <a:p>
            <a:pPr marL="342900" indent="-342900">
              <a:spcBef>
                <a:spcPts val="600"/>
              </a:spcBef>
            </a:pPr>
            <a:r>
              <a:rPr lang="en-US" sz="2800" dirty="0"/>
              <a:t>Linux</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2"/>
            <a:ext cx="9668984" cy="559572"/>
          </a:xfrm>
        </p:spPr>
        <p:txBody>
          <a:bodyPr wrap="square" lIns="0" tIns="18000" rIns="0" bIns="18000" anchor="ctr" anchorCtr="0">
            <a:spAutoFit/>
          </a:bodyPr>
          <a:lstStyle/>
          <a:p>
            <a:r>
              <a:rPr lang="en-US" sz="3400" dirty="0"/>
              <a:t>Memory Management in Linux (2)</a:t>
            </a:r>
          </a:p>
        </p:txBody>
      </p:sp>
      <p:pic>
        <p:nvPicPr>
          <p:cNvPr id="4" name="Picture 3" descr="The figure shows three parts (a), (b), and (c) illustrates Two processes can share a mapped file.&#10;Long description is available in notes, press F6">
            <a:extLst>
              <a:ext uri="{FF2B5EF4-FFF2-40B4-BE49-F238E27FC236}">
                <a16:creationId xmlns:a16="http://schemas.microsoft.com/office/drawing/2014/main" id="{2EC0E136-D5BD-4C01-94C6-FB9EFF8B1ACA}"/>
              </a:ext>
            </a:extLst>
          </p:cNvPr>
          <p:cNvPicPr>
            <a:picLocks noChangeAspect="1"/>
          </p:cNvPicPr>
          <p:nvPr/>
        </p:nvPicPr>
        <p:blipFill>
          <a:blip r:embed="rId3"/>
          <a:stretch>
            <a:fillRect/>
          </a:stretch>
        </p:blipFill>
        <p:spPr>
          <a:xfrm>
            <a:off x="2488006" y="1449326"/>
            <a:ext cx="7215988" cy="3755258"/>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338019" y="5741344"/>
            <a:ext cx="5538397" cy="313350"/>
          </a:xfrm>
        </p:spPr>
        <p:txBody>
          <a:bodyPr wrap="square" lIns="0" tIns="18000" rIns="0" bIns="18000" anchor="ctr" anchorCtr="0">
            <a:spAutoFit/>
          </a:bodyPr>
          <a:lstStyle/>
          <a:p>
            <a:pPr marL="0" indent="0">
              <a:buNone/>
            </a:pPr>
            <a:r>
              <a:rPr lang="en-US" sz="1800" dirty="0"/>
              <a:t>Figure 10.13 Two processes can share a mapped file.</a:t>
            </a:r>
          </a:p>
        </p:txBody>
      </p:sp>
    </p:spTree>
    <p:extLst>
      <p:ext uri="{BB962C8B-B14F-4D97-AF65-F5344CB8AC3E}">
        <p14:creationId xmlns:p14="http://schemas.microsoft.com/office/powerpoint/2010/main" val="803594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5181"/>
            <a:ext cx="11196636" cy="559572"/>
          </a:xfrm>
        </p:spPr>
        <p:txBody>
          <a:bodyPr wrap="square" lIns="0" tIns="18000" rIns="0" bIns="18000" anchor="ctr" anchorCtr="0">
            <a:spAutoFit/>
          </a:bodyPr>
          <a:lstStyle/>
          <a:p>
            <a:r>
              <a:rPr lang="en-US" sz="3400" dirty="0"/>
              <a:t>Memory Management System Calls in Linux</a:t>
            </a:r>
          </a:p>
        </p:txBody>
      </p:sp>
      <p:graphicFrame>
        <p:nvGraphicFramePr>
          <p:cNvPr id="4" name="Table 3">
            <a:extLst>
              <a:ext uri="{FF2B5EF4-FFF2-40B4-BE49-F238E27FC236}">
                <a16:creationId xmlns:a16="http://schemas.microsoft.com/office/drawing/2014/main" id="{4AA07F5F-CD2B-4F59-B8FE-25D47B61B52F}"/>
              </a:ext>
            </a:extLst>
          </p:cNvPr>
          <p:cNvGraphicFramePr>
            <a:graphicFrameLocks noGrp="1"/>
          </p:cNvGraphicFramePr>
          <p:nvPr>
            <p:extLst>
              <p:ext uri="{D42A27DB-BD31-4B8C-83A1-F6EECF244321}">
                <p14:modId xmlns:p14="http://schemas.microsoft.com/office/powerpoint/2010/main" val="2771076060"/>
              </p:ext>
            </p:extLst>
          </p:nvPr>
        </p:nvGraphicFramePr>
        <p:xfrm>
          <a:off x="2159996" y="2283989"/>
          <a:ext cx="7926110" cy="1463040"/>
        </p:xfrm>
        <a:graphic>
          <a:graphicData uri="http://schemas.openxmlformats.org/drawingml/2006/table">
            <a:tbl>
              <a:tblPr firstRow="1" bandRow="1">
                <a:tableStyleId>{2D5ABB26-0587-4C30-8999-92F81FD0307C}</a:tableStyleId>
              </a:tblPr>
              <a:tblGrid>
                <a:gridCol w="4711855">
                  <a:extLst>
                    <a:ext uri="{9D8B030D-6E8A-4147-A177-3AD203B41FA5}">
                      <a16:colId xmlns:a16="http://schemas.microsoft.com/office/drawing/2014/main" val="3778837786"/>
                    </a:ext>
                  </a:extLst>
                </a:gridCol>
                <a:gridCol w="3214255">
                  <a:extLst>
                    <a:ext uri="{9D8B030D-6E8A-4147-A177-3AD203B41FA5}">
                      <a16:colId xmlns:a16="http://schemas.microsoft.com/office/drawing/2014/main" val="3834452914"/>
                    </a:ext>
                  </a:extLst>
                </a:gridCol>
              </a:tblGrid>
              <a:tr h="306765">
                <a:tc>
                  <a:txBody>
                    <a:bodyPr/>
                    <a:lstStyle/>
                    <a:p>
                      <a:r>
                        <a:rPr lang="en-US" sz="1800" b="1" noProof="0" dirty="0">
                          <a:solidFill>
                            <a:schemeClr val="tx1"/>
                          </a:solidFill>
                          <a:latin typeface="Arial" panose="020B0604020202020204" pitchFamily="34" charset="0"/>
                          <a:cs typeface="Arial" panose="020B0604020202020204" pitchFamily="34" charset="0"/>
                        </a:rPr>
                        <a:t>System call</a:t>
                      </a:r>
                      <a:endParaRPr lang="en-US" sz="18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800" noProof="0" dirty="0">
                          <a:solidFill>
                            <a:schemeClr val="tx1"/>
                          </a:solidFill>
                          <a:latin typeface="Arial" panose="020B0604020202020204" pitchFamily="34" charset="0"/>
                          <a:cs typeface="Arial" panose="020B0604020202020204" pitchFamily="34" charset="0"/>
                        </a:rPr>
                        <a:t>s = brk(addr)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Change data segment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800" noProof="0" dirty="0">
                          <a:solidFill>
                            <a:schemeClr val="tx1"/>
                          </a:solidFill>
                          <a:latin typeface="Arial" panose="020B0604020202020204" pitchFamily="34" charset="0"/>
                          <a:cs typeface="Arial" panose="020B0604020202020204" pitchFamily="34" charset="0"/>
                        </a:rPr>
                        <a:t>a = mmap(addr, len, prot, flags, fd, offset)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Map a file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800" noProof="0" dirty="0">
                          <a:solidFill>
                            <a:schemeClr val="tx1"/>
                          </a:solidFill>
                          <a:latin typeface="Arial" panose="020B0604020202020204" pitchFamily="34" charset="0"/>
                          <a:cs typeface="Arial" panose="020B0604020202020204" pitchFamily="34" charset="0"/>
                        </a:rPr>
                        <a:t>s = unmap(addr, len)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noProof="0" dirty="0">
                          <a:solidFill>
                            <a:schemeClr val="tx1"/>
                          </a:solidFill>
                          <a:latin typeface="Arial" panose="020B0604020202020204" pitchFamily="34" charset="0"/>
                          <a:cs typeface="Arial" panose="020B0604020202020204" pitchFamily="34" charset="0"/>
                        </a:rPr>
                        <a:t>Unmap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743965" y="4354491"/>
            <a:ext cx="6740584" cy="313350"/>
          </a:xfrm>
        </p:spPr>
        <p:txBody>
          <a:bodyPr wrap="square" lIns="0" tIns="18000" rIns="0" bIns="18000" anchor="ctr" anchorCtr="0">
            <a:spAutoFit/>
          </a:bodyPr>
          <a:lstStyle/>
          <a:p>
            <a:pPr marL="0" indent="0">
              <a:buNone/>
            </a:pPr>
            <a:r>
              <a:rPr lang="en-US" sz="1800" dirty="0"/>
              <a:t>Figure 10.14 Some system calls relating to memory management.</a:t>
            </a:r>
          </a:p>
        </p:txBody>
      </p:sp>
    </p:spTree>
    <p:extLst>
      <p:ext uri="{BB962C8B-B14F-4D97-AF65-F5344CB8AC3E}">
        <p14:creationId xmlns:p14="http://schemas.microsoft.com/office/powerpoint/2010/main" val="2721899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18669"/>
            <a:ext cx="11196636" cy="590349"/>
          </a:xfrm>
        </p:spPr>
        <p:txBody>
          <a:bodyPr wrap="square" lIns="0" tIns="18000" rIns="0" bIns="18000" anchor="ctr" anchorCtr="0">
            <a:spAutoFit/>
          </a:bodyPr>
          <a:lstStyle/>
          <a:p>
            <a:r>
              <a:rPr lang="en-US" sz="3400" dirty="0"/>
              <a:t>Physical Memory Management</a:t>
            </a:r>
            <a:r>
              <a:rPr lang="en-US" dirty="0"/>
              <a:t> </a:t>
            </a:r>
            <a:r>
              <a:rPr lang="en-US" sz="2600" dirty="0"/>
              <a:t>(1 of 3)</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15939" y="1051886"/>
            <a:ext cx="11196636" cy="2519947"/>
          </a:xfrm>
        </p:spPr>
        <p:txBody>
          <a:bodyPr wrap="square" lIns="0" tIns="18000" rIns="0" bIns="18000" anchor="ctr" anchorCtr="0">
            <a:spAutoFit/>
          </a:bodyPr>
          <a:lstStyle/>
          <a:p>
            <a:pPr marL="342900" indent="-342900">
              <a:spcBef>
                <a:spcPts val="600"/>
              </a:spcBef>
            </a:pPr>
            <a:r>
              <a:rPr lang="en-US" sz="2800" dirty="0"/>
              <a:t>Linux distinguishes between three memory zones:</a:t>
            </a:r>
          </a:p>
          <a:p>
            <a:pPr marL="829818" lvl="1" indent="-342900"/>
            <a:r>
              <a:rPr lang="en-US" sz="2800" dirty="0"/>
              <a:t>ZONE_</a:t>
            </a:r>
            <a:r>
              <a:rPr lang="en-US" sz="2800" spc="-300" dirty="0"/>
              <a:t>D M </a:t>
            </a:r>
            <a:r>
              <a:rPr lang="en-US" sz="2800" dirty="0"/>
              <a:t>A - pages that can be used for </a:t>
            </a:r>
            <a:r>
              <a:rPr lang="en-US" sz="2800" spc="-300" dirty="0"/>
              <a:t>D M </a:t>
            </a:r>
            <a:r>
              <a:rPr lang="en-US" sz="2800" dirty="0"/>
              <a:t>A operations.</a:t>
            </a:r>
          </a:p>
          <a:p>
            <a:pPr marL="829818" lvl="1" indent="-342900"/>
            <a:r>
              <a:rPr lang="en-US" sz="2800" dirty="0"/>
              <a:t>ZONE_NORMAL - normal, regularly mapped pages.</a:t>
            </a:r>
          </a:p>
          <a:p>
            <a:pPr marL="829818" lvl="1" indent="-342900"/>
            <a:r>
              <a:rPr lang="en-US" sz="2800" dirty="0"/>
              <a:t>ZONE_HIGHMEM - pages with high-memory addresses, which are not permanently mapped.</a:t>
            </a:r>
          </a:p>
        </p:txBody>
      </p:sp>
    </p:spTree>
    <p:extLst>
      <p:ext uri="{BB962C8B-B14F-4D97-AF65-F5344CB8AC3E}">
        <p14:creationId xmlns:p14="http://schemas.microsoft.com/office/powerpoint/2010/main" val="580152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14070"/>
            <a:ext cx="9668984" cy="590349"/>
          </a:xfrm>
        </p:spPr>
        <p:txBody>
          <a:bodyPr wrap="square" lIns="0" tIns="18000" rIns="0" bIns="18000" anchor="ctr" anchorCtr="0">
            <a:spAutoFit/>
          </a:bodyPr>
          <a:lstStyle/>
          <a:p>
            <a:r>
              <a:rPr lang="en-US" sz="3400" dirty="0"/>
              <a:t>Physical Memory Management</a:t>
            </a:r>
            <a:r>
              <a:rPr lang="en-US" dirty="0"/>
              <a:t> </a:t>
            </a:r>
            <a:r>
              <a:rPr lang="en-US" sz="2600" dirty="0"/>
              <a:t>(2 of 3)</a:t>
            </a:r>
          </a:p>
        </p:txBody>
      </p:sp>
      <p:pic>
        <p:nvPicPr>
          <p:cNvPr id="4" name="Picture 3" descr="The figure illustrates Linux’s main memory representation.&#10;Long description is available in notes, press F6">
            <a:extLst>
              <a:ext uri="{FF2B5EF4-FFF2-40B4-BE49-F238E27FC236}">
                <a16:creationId xmlns:a16="http://schemas.microsoft.com/office/drawing/2014/main" id="{73BF7EF8-0C1D-4CD3-A8FE-C74D7F28A51E}"/>
              </a:ext>
            </a:extLst>
          </p:cNvPr>
          <p:cNvPicPr>
            <a:picLocks noChangeAspect="1"/>
          </p:cNvPicPr>
          <p:nvPr/>
        </p:nvPicPr>
        <p:blipFill>
          <a:blip r:embed="rId3"/>
          <a:stretch>
            <a:fillRect/>
          </a:stretch>
        </p:blipFill>
        <p:spPr>
          <a:xfrm>
            <a:off x="3544519" y="1171736"/>
            <a:ext cx="5102962" cy="410382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616488" y="5692204"/>
            <a:ext cx="4964196" cy="310248"/>
          </a:xfrm>
        </p:spPr>
        <p:txBody>
          <a:bodyPr wrap="square" lIns="0" tIns="18000" rIns="0" bIns="18000" anchor="ctr" anchorCtr="0">
            <a:spAutoFit/>
          </a:bodyPr>
          <a:lstStyle/>
          <a:p>
            <a:pPr marL="0" indent="0">
              <a:spcBef>
                <a:spcPts val="600"/>
              </a:spcBef>
              <a:buNone/>
            </a:pPr>
            <a:r>
              <a:rPr lang="en-US" sz="1800" dirty="0"/>
              <a:t>Figure 10.15 Linux main memory representation.</a:t>
            </a:r>
          </a:p>
        </p:txBody>
      </p:sp>
    </p:spTree>
    <p:extLst>
      <p:ext uri="{BB962C8B-B14F-4D97-AF65-F5344CB8AC3E}">
        <p14:creationId xmlns:p14="http://schemas.microsoft.com/office/powerpoint/2010/main" val="1905134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2"/>
            <a:ext cx="11196636" cy="559572"/>
          </a:xfrm>
        </p:spPr>
        <p:txBody>
          <a:bodyPr wrap="square" lIns="0" tIns="18000" rIns="0" bIns="18000" anchor="ctr" anchorCtr="0">
            <a:spAutoFit/>
          </a:bodyPr>
          <a:lstStyle/>
          <a:p>
            <a:r>
              <a:rPr lang="en-US" sz="3400" dirty="0"/>
              <a:t>Physical Memory Management </a:t>
            </a:r>
            <a:r>
              <a:rPr lang="en-US" sz="2600" dirty="0"/>
              <a:t>(3 of 3)</a:t>
            </a:r>
          </a:p>
        </p:txBody>
      </p:sp>
      <p:pic>
        <p:nvPicPr>
          <p:cNvPr id="4" name="Picture 3" descr="The figure illustrates Linux uses four-level page tables.&#10;Long description is available in notes, press F6">
            <a:extLst>
              <a:ext uri="{FF2B5EF4-FFF2-40B4-BE49-F238E27FC236}">
                <a16:creationId xmlns:a16="http://schemas.microsoft.com/office/drawing/2014/main" id="{AD04A6D7-23E0-4057-AD70-73A615182BAA}"/>
              </a:ext>
            </a:extLst>
          </p:cNvPr>
          <p:cNvPicPr>
            <a:picLocks noChangeAspect="1"/>
          </p:cNvPicPr>
          <p:nvPr/>
        </p:nvPicPr>
        <p:blipFill>
          <a:blip r:embed="rId3"/>
          <a:stretch>
            <a:fillRect/>
          </a:stretch>
        </p:blipFill>
        <p:spPr>
          <a:xfrm>
            <a:off x="2684362" y="1350068"/>
            <a:ext cx="6823279" cy="381996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711329" y="5784935"/>
            <a:ext cx="4805856" cy="313350"/>
          </a:xfrm>
        </p:spPr>
        <p:txBody>
          <a:bodyPr wrap="square" lIns="0" tIns="18000" rIns="0" bIns="18000" anchor="ctr" anchorCtr="0">
            <a:spAutoFit/>
          </a:bodyPr>
          <a:lstStyle/>
          <a:p>
            <a:pPr marL="0" indent="0">
              <a:spcBef>
                <a:spcPts val="600"/>
              </a:spcBef>
              <a:buNone/>
            </a:pPr>
            <a:r>
              <a:rPr lang="en-US" sz="1800" dirty="0"/>
              <a:t>Figure 10.16 Linux uses four-level page tables.</a:t>
            </a:r>
          </a:p>
        </p:txBody>
      </p:sp>
    </p:spTree>
    <p:extLst>
      <p:ext uri="{BB962C8B-B14F-4D97-AF65-F5344CB8AC3E}">
        <p14:creationId xmlns:p14="http://schemas.microsoft.com/office/powerpoint/2010/main" val="1429388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4057"/>
            <a:ext cx="11196636" cy="559572"/>
          </a:xfrm>
        </p:spPr>
        <p:txBody>
          <a:bodyPr wrap="square" lIns="0" tIns="18000" rIns="0" bIns="18000" anchor="ctr" anchorCtr="0">
            <a:spAutoFit/>
          </a:bodyPr>
          <a:lstStyle/>
          <a:p>
            <a:r>
              <a:rPr lang="en-US" sz="3400" dirty="0"/>
              <a:t>Memory Allocation Mechanisms</a:t>
            </a:r>
          </a:p>
        </p:txBody>
      </p:sp>
      <p:pic>
        <p:nvPicPr>
          <p:cNvPr id="4" name="Picture 3" descr="The figure illustrates the operation of the buddy algorithm.&#10;Long description is available in notes, press F6">
            <a:extLst>
              <a:ext uri="{FF2B5EF4-FFF2-40B4-BE49-F238E27FC236}">
                <a16:creationId xmlns:a16="http://schemas.microsoft.com/office/drawing/2014/main" id="{68ED98F0-3531-4DD1-A68E-925D39E8781F}"/>
              </a:ext>
            </a:extLst>
          </p:cNvPr>
          <p:cNvPicPr>
            <a:picLocks noChangeAspect="1"/>
          </p:cNvPicPr>
          <p:nvPr/>
        </p:nvPicPr>
        <p:blipFill>
          <a:blip r:embed="rId3"/>
          <a:stretch>
            <a:fillRect/>
          </a:stretch>
        </p:blipFill>
        <p:spPr>
          <a:xfrm>
            <a:off x="2419332" y="1850444"/>
            <a:ext cx="7353336" cy="302330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735121" y="5528456"/>
            <a:ext cx="4758273" cy="313350"/>
          </a:xfrm>
        </p:spPr>
        <p:txBody>
          <a:bodyPr wrap="square" lIns="0" tIns="18000" rIns="0" bIns="18000" anchor="ctr" anchorCtr="0">
            <a:spAutoFit/>
          </a:bodyPr>
          <a:lstStyle/>
          <a:p>
            <a:pPr marL="0" indent="0">
              <a:spcBef>
                <a:spcPts val="600"/>
              </a:spcBef>
              <a:buNone/>
            </a:pPr>
            <a:r>
              <a:rPr lang="en-US" sz="1800" dirty="0"/>
              <a:t>Figure 10.17 Operation of the buddy algorithm.</a:t>
            </a:r>
          </a:p>
        </p:txBody>
      </p:sp>
    </p:spTree>
    <p:extLst>
      <p:ext uri="{BB962C8B-B14F-4D97-AF65-F5344CB8AC3E}">
        <p14:creationId xmlns:p14="http://schemas.microsoft.com/office/powerpoint/2010/main" val="3503444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2"/>
            <a:ext cx="11196636" cy="559572"/>
          </a:xfrm>
        </p:spPr>
        <p:txBody>
          <a:bodyPr wrap="square" lIns="0" tIns="18000" rIns="0" bIns="18000" anchor="ctr" anchorCtr="0">
            <a:spAutoFit/>
          </a:bodyPr>
          <a:lstStyle/>
          <a:p>
            <a:r>
              <a:rPr lang="en-US" sz="3400" dirty="0"/>
              <a:t>The Page Replacement Algorithm</a:t>
            </a:r>
          </a:p>
        </p:txBody>
      </p:sp>
      <p:pic>
        <p:nvPicPr>
          <p:cNvPr id="4" name="Picture 3" descr="The figure illustrates the page states considered in the page-frame replacement algorithm.&#10;Long description is available in notes, press F6">
            <a:extLst>
              <a:ext uri="{FF2B5EF4-FFF2-40B4-BE49-F238E27FC236}">
                <a16:creationId xmlns:a16="http://schemas.microsoft.com/office/drawing/2014/main" id="{35BFD91B-719D-428B-BA93-0D066D39E6B5}"/>
              </a:ext>
            </a:extLst>
          </p:cNvPr>
          <p:cNvPicPr>
            <a:picLocks noChangeAspect="1"/>
          </p:cNvPicPr>
          <p:nvPr/>
        </p:nvPicPr>
        <p:blipFill>
          <a:blip r:embed="rId3"/>
          <a:stretch>
            <a:fillRect/>
          </a:stretch>
        </p:blipFill>
        <p:spPr>
          <a:xfrm>
            <a:off x="3675577" y="1165262"/>
            <a:ext cx="4840847" cy="382516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122805" y="5629029"/>
            <a:ext cx="7982905" cy="313350"/>
          </a:xfrm>
        </p:spPr>
        <p:txBody>
          <a:bodyPr wrap="square" lIns="0" tIns="18000" rIns="0" bIns="18000" anchor="ctr" anchorCtr="0">
            <a:spAutoFit/>
          </a:bodyPr>
          <a:lstStyle/>
          <a:p>
            <a:pPr marL="0" indent="0">
              <a:spcBef>
                <a:spcPts val="600"/>
              </a:spcBef>
              <a:buNone/>
            </a:pPr>
            <a:r>
              <a:rPr lang="en-US" sz="1800" dirty="0"/>
              <a:t>Figure 10.18 Page states considered in the page frame replacement algorithm.</a:t>
            </a:r>
          </a:p>
        </p:txBody>
      </p:sp>
    </p:spTree>
    <p:extLst>
      <p:ext uri="{BB962C8B-B14F-4D97-AF65-F5344CB8AC3E}">
        <p14:creationId xmlns:p14="http://schemas.microsoft.com/office/powerpoint/2010/main" val="131809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2"/>
            <a:ext cx="11196636" cy="559572"/>
          </a:xfrm>
        </p:spPr>
        <p:txBody>
          <a:bodyPr wrap="square" lIns="0" tIns="18000" rIns="0" bIns="18000" anchor="ctr" anchorCtr="0">
            <a:spAutoFit/>
          </a:bodyPr>
          <a:lstStyle/>
          <a:p>
            <a:r>
              <a:rPr lang="en-US" sz="3400" dirty="0"/>
              <a:t>Networking (1)</a:t>
            </a:r>
          </a:p>
        </p:txBody>
      </p:sp>
      <p:pic>
        <p:nvPicPr>
          <p:cNvPr id="4" name="Picture 3" descr="The figure illustrates the uses of sockets for networking.&#10;Long description is available in notes, press F6">
            <a:extLst>
              <a:ext uri="{FF2B5EF4-FFF2-40B4-BE49-F238E27FC236}">
                <a16:creationId xmlns:a16="http://schemas.microsoft.com/office/drawing/2014/main" id="{5A98F9F8-252C-4481-80F7-4F447A9B207E}"/>
              </a:ext>
            </a:extLst>
          </p:cNvPr>
          <p:cNvPicPr>
            <a:picLocks noChangeAspect="1"/>
          </p:cNvPicPr>
          <p:nvPr/>
        </p:nvPicPr>
        <p:blipFill>
          <a:blip r:embed="rId3"/>
          <a:stretch>
            <a:fillRect/>
          </a:stretch>
        </p:blipFill>
        <p:spPr>
          <a:xfrm>
            <a:off x="1460862" y="1358497"/>
            <a:ext cx="9270277" cy="398615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563500" y="5641655"/>
            <a:ext cx="5101514" cy="313350"/>
          </a:xfrm>
        </p:spPr>
        <p:txBody>
          <a:bodyPr wrap="square" lIns="0" tIns="18000" rIns="0" bIns="18000" anchor="ctr" anchorCtr="0">
            <a:spAutoFit/>
          </a:bodyPr>
          <a:lstStyle/>
          <a:p>
            <a:pPr marL="0" indent="0">
              <a:spcBef>
                <a:spcPts val="600"/>
              </a:spcBef>
              <a:buNone/>
            </a:pPr>
            <a:r>
              <a:rPr lang="en-US" sz="1800" dirty="0"/>
              <a:t>Figure 10.19 The uses of sockets for networking.</a:t>
            </a:r>
          </a:p>
        </p:txBody>
      </p:sp>
    </p:spTree>
    <p:extLst>
      <p:ext uri="{BB962C8B-B14F-4D97-AF65-F5344CB8AC3E}">
        <p14:creationId xmlns:p14="http://schemas.microsoft.com/office/powerpoint/2010/main" val="2290475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2"/>
            <a:ext cx="11196636" cy="559572"/>
          </a:xfrm>
        </p:spPr>
        <p:txBody>
          <a:bodyPr wrap="square" lIns="0" tIns="18000" rIns="0" bIns="18000" anchor="ctr" anchorCtr="0">
            <a:spAutoFit/>
          </a:bodyPr>
          <a:lstStyle/>
          <a:p>
            <a:r>
              <a:rPr lang="en-US" sz="3400" dirty="0"/>
              <a:t>Networking (2)</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15939" y="1016173"/>
            <a:ext cx="11196636" cy="1990733"/>
          </a:xfrm>
        </p:spPr>
        <p:txBody>
          <a:bodyPr wrap="square" lIns="0" tIns="18000" rIns="0" bIns="18000" anchor="ctr" anchorCtr="0">
            <a:spAutoFit/>
          </a:bodyPr>
          <a:lstStyle/>
          <a:p>
            <a:pPr marL="342900" indent="-342900">
              <a:spcBef>
                <a:spcPts val="600"/>
              </a:spcBef>
            </a:pPr>
            <a:r>
              <a:rPr lang="en-US" sz="2800" dirty="0"/>
              <a:t>Types of networking:</a:t>
            </a:r>
          </a:p>
          <a:p>
            <a:pPr marL="829818" lvl="1" indent="-342900"/>
            <a:r>
              <a:rPr lang="en-US" sz="2800" dirty="0"/>
              <a:t>Reliable connection-oriented byte stream</a:t>
            </a:r>
          </a:p>
          <a:p>
            <a:pPr marL="829818" lvl="1" indent="-342900"/>
            <a:r>
              <a:rPr lang="en-US" sz="2800" dirty="0"/>
              <a:t>Reliable connection-oriented packet stream</a:t>
            </a:r>
          </a:p>
          <a:p>
            <a:pPr marL="829818" lvl="1" indent="-342900"/>
            <a:r>
              <a:rPr lang="en-US" sz="2800" dirty="0"/>
              <a:t>Unreliable packet transmission</a:t>
            </a:r>
          </a:p>
        </p:txBody>
      </p:sp>
    </p:spTree>
    <p:extLst>
      <p:ext uri="{BB962C8B-B14F-4D97-AF65-F5344CB8AC3E}">
        <p14:creationId xmlns:p14="http://schemas.microsoft.com/office/powerpoint/2010/main" val="163388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7"/>
            <a:ext cx="11196636" cy="559572"/>
          </a:xfrm>
        </p:spPr>
        <p:txBody>
          <a:bodyPr wrap="square" lIns="0" tIns="18000" rIns="0" bIns="18000" anchor="ctr" anchorCtr="0">
            <a:spAutoFit/>
          </a:bodyPr>
          <a:lstStyle/>
          <a:p>
            <a:r>
              <a:rPr lang="en-US" sz="3400" dirty="0"/>
              <a:t>Input/Output System Calls in Linux</a:t>
            </a:r>
          </a:p>
        </p:txBody>
      </p:sp>
      <p:graphicFrame>
        <p:nvGraphicFramePr>
          <p:cNvPr id="4" name="Table 3">
            <a:extLst>
              <a:ext uri="{FF2B5EF4-FFF2-40B4-BE49-F238E27FC236}">
                <a16:creationId xmlns:a16="http://schemas.microsoft.com/office/drawing/2014/main" id="{4AA07F5F-CD2B-4F59-B8FE-25D47B61B52F}"/>
              </a:ext>
            </a:extLst>
          </p:cNvPr>
          <p:cNvGraphicFramePr>
            <a:graphicFrameLocks noGrp="1"/>
          </p:cNvGraphicFramePr>
          <p:nvPr>
            <p:extLst>
              <p:ext uri="{D42A27DB-BD31-4B8C-83A1-F6EECF244321}">
                <p14:modId xmlns:p14="http://schemas.microsoft.com/office/powerpoint/2010/main" val="1780388374"/>
              </p:ext>
            </p:extLst>
          </p:nvPr>
        </p:nvGraphicFramePr>
        <p:xfrm>
          <a:off x="2326254" y="1901811"/>
          <a:ext cx="7548114" cy="2346960"/>
        </p:xfrm>
        <a:graphic>
          <a:graphicData uri="http://schemas.openxmlformats.org/drawingml/2006/table">
            <a:tbl>
              <a:tblPr firstRow="1" bandRow="1">
                <a:tableStyleId>{2D5ABB26-0587-4C30-8999-92F81FD0307C}</a:tableStyleId>
              </a:tblPr>
              <a:tblGrid>
                <a:gridCol w="3666229">
                  <a:extLst>
                    <a:ext uri="{9D8B030D-6E8A-4147-A177-3AD203B41FA5}">
                      <a16:colId xmlns:a16="http://schemas.microsoft.com/office/drawing/2014/main" val="3778837786"/>
                    </a:ext>
                  </a:extLst>
                </a:gridCol>
                <a:gridCol w="3881885">
                  <a:extLst>
                    <a:ext uri="{9D8B030D-6E8A-4147-A177-3AD203B41FA5}">
                      <a16:colId xmlns:a16="http://schemas.microsoft.com/office/drawing/2014/main" val="3834452914"/>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Function call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cfsetospeed(&amp;termios,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Set the output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cfsetispeed(&amp;termios,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Set the input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cfgetospeed(&amp;termios,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Get the output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cfgtetispeed(&amp;termios,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Get the input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tcsetattr(fd, opt, &amp;termios)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Set the 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30965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tcgetattr(fd, &amp;termios)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Get the 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285703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943830" y="5096462"/>
            <a:ext cx="6307746" cy="313350"/>
          </a:xfrm>
        </p:spPr>
        <p:txBody>
          <a:bodyPr wrap="square" lIns="0" tIns="18000" rIns="0" bIns="18000" anchor="ctr" anchorCtr="0">
            <a:spAutoFit/>
          </a:bodyPr>
          <a:lstStyle/>
          <a:p>
            <a:pPr marL="0" indent="0">
              <a:buNone/>
            </a:pPr>
            <a:r>
              <a:rPr lang="en-US" sz="1800" dirty="0"/>
              <a:t>Figure 10.20 The main </a:t>
            </a:r>
            <a:r>
              <a:rPr lang="en-US" sz="1800" spc="-250" dirty="0"/>
              <a:t>P O S I </a:t>
            </a:r>
            <a:r>
              <a:rPr lang="en-US" sz="1800" dirty="0"/>
              <a:t>X calls for managing the terminal.</a:t>
            </a:r>
          </a:p>
        </p:txBody>
      </p:sp>
    </p:spTree>
    <p:extLst>
      <p:ext uri="{BB962C8B-B14F-4D97-AF65-F5344CB8AC3E}">
        <p14:creationId xmlns:p14="http://schemas.microsoft.com/office/powerpoint/2010/main" val="139675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48653" y="239365"/>
            <a:ext cx="11153759" cy="559572"/>
          </a:xfrm>
        </p:spPr>
        <p:txBody>
          <a:bodyPr wrap="square" lIns="0" tIns="18000" rIns="0" bIns="18000" anchor="ctr" anchorCtr="0">
            <a:spAutoFit/>
          </a:bodyPr>
          <a:lstStyle/>
          <a:p>
            <a:r>
              <a:rPr lang="en-US" sz="3400" spc="-500" dirty="0"/>
              <a:t>U N I </a:t>
            </a:r>
            <a:r>
              <a:rPr lang="en-US" sz="3400" noProof="0" dirty="0"/>
              <a:t>X/Linux Goals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22303" y="981624"/>
            <a:ext cx="11153759" cy="3514227"/>
          </a:xfrm>
        </p:spPr>
        <p:txBody>
          <a:bodyPr wrap="square" lIns="0" tIns="18000" rIns="0" bIns="18000" anchor="ctr" anchorCtr="0">
            <a:spAutoFit/>
          </a:bodyPr>
          <a:lstStyle/>
          <a:p>
            <a:pPr marL="342900" indent="-342900">
              <a:spcBef>
                <a:spcPts val="600"/>
              </a:spcBef>
            </a:pPr>
            <a:r>
              <a:rPr lang="en-US" sz="2800" dirty="0"/>
              <a:t>Designed by programmers for programmers</a:t>
            </a:r>
          </a:p>
          <a:p>
            <a:pPr marL="342900" indent="-342900">
              <a:spcBef>
                <a:spcPts val="600"/>
              </a:spcBef>
            </a:pPr>
            <a:r>
              <a:rPr lang="en-US" sz="2800" dirty="0"/>
              <a:t>Designed to be</a:t>
            </a:r>
          </a:p>
          <a:p>
            <a:pPr marL="829818" lvl="1" indent="-342900"/>
            <a:r>
              <a:rPr lang="en-US" sz="2800" dirty="0"/>
              <a:t>Simple</a:t>
            </a:r>
          </a:p>
          <a:p>
            <a:pPr marL="829818" lvl="1" indent="-342900"/>
            <a:r>
              <a:rPr lang="en-US" sz="2800" dirty="0"/>
              <a:t>Elegant</a:t>
            </a:r>
          </a:p>
          <a:p>
            <a:pPr marL="829818" lvl="1" indent="-342900"/>
            <a:r>
              <a:rPr lang="en-US" sz="2800" dirty="0"/>
              <a:t>Consistent</a:t>
            </a:r>
          </a:p>
          <a:p>
            <a:pPr marL="829818" lvl="1" indent="-342900"/>
            <a:r>
              <a:rPr lang="en-US" sz="2800" dirty="0"/>
              <a:t>Powerful</a:t>
            </a:r>
          </a:p>
          <a:p>
            <a:pPr marL="829818" lvl="1" indent="-342900"/>
            <a:r>
              <a:rPr lang="en-US" sz="2800" dirty="0"/>
              <a:t>Flexible</a:t>
            </a:r>
          </a:p>
        </p:txBody>
      </p:sp>
    </p:spTree>
    <p:extLst>
      <p:ext uri="{BB962C8B-B14F-4D97-AF65-F5344CB8AC3E}">
        <p14:creationId xmlns:p14="http://schemas.microsoft.com/office/powerpoint/2010/main" val="216186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7"/>
            <a:ext cx="11196636" cy="559572"/>
          </a:xfrm>
        </p:spPr>
        <p:txBody>
          <a:bodyPr wrap="square" lIns="0" tIns="18000" rIns="0" bIns="18000" anchor="ctr" anchorCtr="0">
            <a:spAutoFit/>
          </a:bodyPr>
          <a:lstStyle/>
          <a:p>
            <a:r>
              <a:rPr lang="en-US" sz="3400" dirty="0"/>
              <a:t>The Major Device Table</a:t>
            </a:r>
          </a:p>
        </p:txBody>
      </p:sp>
      <p:graphicFrame>
        <p:nvGraphicFramePr>
          <p:cNvPr id="4" name="Table 3">
            <a:extLst>
              <a:ext uri="{FF2B5EF4-FFF2-40B4-BE49-F238E27FC236}">
                <a16:creationId xmlns:a16="http://schemas.microsoft.com/office/drawing/2014/main" id="{4AA07F5F-CD2B-4F59-B8FE-25D47B61B52F}"/>
              </a:ext>
            </a:extLst>
          </p:cNvPr>
          <p:cNvGraphicFramePr>
            <a:graphicFrameLocks noGrp="1"/>
          </p:cNvGraphicFramePr>
          <p:nvPr>
            <p:extLst>
              <p:ext uri="{D42A27DB-BD31-4B8C-83A1-F6EECF244321}">
                <p14:modId xmlns:p14="http://schemas.microsoft.com/office/powerpoint/2010/main" val="2309102658"/>
              </p:ext>
            </p:extLst>
          </p:nvPr>
        </p:nvGraphicFramePr>
        <p:xfrm>
          <a:off x="2326254" y="2225831"/>
          <a:ext cx="7548118" cy="2011680"/>
        </p:xfrm>
        <a:graphic>
          <a:graphicData uri="http://schemas.openxmlformats.org/drawingml/2006/table">
            <a:tbl>
              <a:tblPr firstRow="1" bandRow="1">
                <a:tableStyleId>{2D5ABB26-0587-4C30-8999-92F81FD0307C}</a:tableStyleId>
              </a:tblPr>
              <a:tblGrid>
                <a:gridCol w="1069317">
                  <a:extLst>
                    <a:ext uri="{9D8B030D-6E8A-4147-A177-3AD203B41FA5}">
                      <a16:colId xmlns:a16="http://schemas.microsoft.com/office/drawing/2014/main" val="3778837786"/>
                    </a:ext>
                  </a:extLst>
                </a:gridCol>
                <a:gridCol w="1069317">
                  <a:extLst>
                    <a:ext uri="{9D8B030D-6E8A-4147-A177-3AD203B41FA5}">
                      <a16:colId xmlns:a16="http://schemas.microsoft.com/office/drawing/2014/main" val="3514989135"/>
                    </a:ext>
                  </a:extLst>
                </a:gridCol>
                <a:gridCol w="1069317">
                  <a:extLst>
                    <a:ext uri="{9D8B030D-6E8A-4147-A177-3AD203B41FA5}">
                      <a16:colId xmlns:a16="http://schemas.microsoft.com/office/drawing/2014/main" val="2891612378"/>
                    </a:ext>
                  </a:extLst>
                </a:gridCol>
                <a:gridCol w="1205808">
                  <a:extLst>
                    <a:ext uri="{9D8B030D-6E8A-4147-A177-3AD203B41FA5}">
                      <a16:colId xmlns:a16="http://schemas.microsoft.com/office/drawing/2014/main" val="2998388070"/>
                    </a:ext>
                  </a:extLst>
                </a:gridCol>
                <a:gridCol w="1165122">
                  <a:extLst>
                    <a:ext uri="{9D8B030D-6E8A-4147-A177-3AD203B41FA5}">
                      <a16:colId xmlns:a16="http://schemas.microsoft.com/office/drawing/2014/main" val="589015944"/>
                    </a:ext>
                  </a:extLst>
                </a:gridCol>
                <a:gridCol w="873680">
                  <a:extLst>
                    <a:ext uri="{9D8B030D-6E8A-4147-A177-3AD203B41FA5}">
                      <a16:colId xmlns:a16="http://schemas.microsoft.com/office/drawing/2014/main" val="4002622477"/>
                    </a:ext>
                  </a:extLst>
                </a:gridCol>
                <a:gridCol w="1095557">
                  <a:extLst>
                    <a:ext uri="{9D8B030D-6E8A-4147-A177-3AD203B41FA5}">
                      <a16:colId xmlns:a16="http://schemas.microsoft.com/office/drawing/2014/main" val="3834452914"/>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Device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u="none" strike="noStrike" cap="none" noProof="0" dirty="0">
                          <a:solidFill>
                            <a:schemeClr val="tx1"/>
                          </a:solidFill>
                          <a:latin typeface="Arial" panose="020B0604020202020204" pitchFamily="34" charset="0"/>
                          <a:ea typeface="+mn-ea"/>
                          <a:cs typeface="Arial" panose="020B0604020202020204" pitchFamily="34" charset="0"/>
                          <a:sym typeface="Arial"/>
                        </a:rPr>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u="none" strike="noStrike" cap="none" noProof="0" dirty="0">
                          <a:solidFill>
                            <a:schemeClr val="tx1"/>
                          </a:solidFill>
                          <a:latin typeface="Arial" panose="020B0604020202020204" pitchFamily="34" charset="0"/>
                          <a:ea typeface="+mn-ea"/>
                          <a:cs typeface="Arial" panose="020B0604020202020204" pitchFamily="34" charset="0"/>
                          <a:sym typeface="Arial"/>
                        </a:rPr>
                        <a:t>Close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u="none" strike="noStrike" cap="none" noProof="0" dirty="0">
                          <a:solidFill>
                            <a:schemeClr val="tx1"/>
                          </a:solidFill>
                          <a:latin typeface="Arial" panose="020B0604020202020204" pitchFamily="34" charset="0"/>
                          <a:ea typeface="+mn-ea"/>
                          <a:cs typeface="Arial" panose="020B0604020202020204" pitchFamily="34" charset="0"/>
                          <a:sym typeface="Arial"/>
                        </a:rPr>
                        <a:t>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u="none" strike="noStrike" cap="none" noProof="0" dirty="0">
                          <a:solidFill>
                            <a:schemeClr val="tx1"/>
                          </a:solidFill>
                          <a:latin typeface="Arial" panose="020B0604020202020204" pitchFamily="34" charset="0"/>
                          <a:ea typeface="+mn-ea"/>
                          <a:cs typeface="Arial" panose="020B0604020202020204" pitchFamily="34" charset="0"/>
                          <a:sym typeface="Arial"/>
                        </a:rPr>
                        <a:t>Write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u="none" strike="noStrike" cap="none" noProof="0" dirty="0" err="1">
                          <a:solidFill>
                            <a:schemeClr val="tx1"/>
                          </a:solidFill>
                          <a:latin typeface="Arial" panose="020B0604020202020204" pitchFamily="34" charset="0"/>
                          <a:ea typeface="+mn-ea"/>
                          <a:cs typeface="Arial" panose="020B0604020202020204" pitchFamily="34" charset="0"/>
                          <a:sym typeface="Arial"/>
                        </a:rPr>
                        <a:t>Ioctl</a:t>
                      </a:r>
                      <a:endParaRPr lang="en-US" sz="1600" b="1" i="0" u="none" strike="noStrike" cap="none" noProof="0" dirty="0">
                        <a:solidFill>
                          <a:schemeClr val="tx1"/>
                        </a:solidFill>
                        <a:latin typeface="Arial" panose="020B0604020202020204" pitchFamily="34" charset="0"/>
                        <a:ea typeface="+mn-ea"/>
                        <a:cs typeface="Arial" panose="020B0604020202020204" pitchFamily="34" charset="0"/>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Other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 noProof="0" dirty="0">
                          <a:solidFill>
                            <a:schemeClr val="tx1"/>
                          </a:solidFill>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mem 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mem write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solidFill>
                            <a:schemeClr val="tx1"/>
                          </a:solidFill>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Keyboard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k 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k close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k 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k </a:t>
                      </a:r>
                      <a:r>
                        <a:rPr lang="en-US" sz="1600" noProof="0" dirty="0" err="1">
                          <a:solidFill>
                            <a:schemeClr val="tx1"/>
                          </a:solidFill>
                          <a:latin typeface="Arial" panose="020B0604020202020204" pitchFamily="34" charset="0"/>
                          <a:cs typeface="Arial" panose="020B0604020202020204" pitchFamily="34" charset="0"/>
                        </a:rPr>
                        <a:t>ioctl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solidFill>
                            <a:schemeClr val="tx1"/>
                          </a:solidFill>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Tty</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err="1">
                          <a:solidFill>
                            <a:schemeClr val="tx1"/>
                          </a:solidFill>
                          <a:latin typeface="Arial" panose="020B0604020202020204" pitchFamily="34" charset="0"/>
                          <a:cs typeface="Arial" panose="020B0604020202020204" pitchFamily="34" charset="0"/>
                        </a:rPr>
                        <a:t>tty</a:t>
                      </a:r>
                      <a:r>
                        <a:rPr lang="en-US" sz="1600" noProof="0" dirty="0">
                          <a:solidFill>
                            <a:schemeClr val="tx1"/>
                          </a:solidFill>
                          <a:latin typeface="Arial" panose="020B0604020202020204" pitchFamily="34" charset="0"/>
                          <a:cs typeface="Arial" panose="020B0604020202020204" pitchFamily="34" charset="0"/>
                        </a:rPr>
                        <a:t> 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err="1">
                          <a:solidFill>
                            <a:schemeClr val="tx1"/>
                          </a:solidFill>
                          <a:latin typeface="Arial" panose="020B0604020202020204" pitchFamily="34" charset="0"/>
                          <a:cs typeface="Arial" panose="020B0604020202020204" pitchFamily="34" charset="0"/>
                        </a:rPr>
                        <a:t>tty</a:t>
                      </a:r>
                      <a:r>
                        <a:rPr lang="en-US" sz="1600" noProof="0" dirty="0">
                          <a:solidFill>
                            <a:schemeClr val="tx1"/>
                          </a:solidFill>
                          <a:latin typeface="Arial" panose="020B0604020202020204" pitchFamily="34" charset="0"/>
                          <a:cs typeface="Arial" panose="020B0604020202020204" pitchFamily="34" charset="0"/>
                        </a:rPr>
                        <a:t> close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err="1">
                          <a:solidFill>
                            <a:schemeClr val="tx1"/>
                          </a:solidFill>
                          <a:latin typeface="Arial" panose="020B0604020202020204" pitchFamily="34" charset="0"/>
                          <a:cs typeface="Arial" panose="020B0604020202020204" pitchFamily="34" charset="0"/>
                        </a:rPr>
                        <a:t>tty</a:t>
                      </a:r>
                      <a:r>
                        <a:rPr lang="en-US" sz="1600" noProof="0" dirty="0">
                          <a:solidFill>
                            <a:schemeClr val="tx1"/>
                          </a:solidFill>
                          <a:latin typeface="Arial" panose="020B0604020202020204" pitchFamily="34" charset="0"/>
                          <a:cs typeface="Arial" panose="020B0604020202020204" pitchFamily="34" charset="0"/>
                        </a:rPr>
                        <a:t> 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err="1">
                          <a:solidFill>
                            <a:schemeClr val="tx1"/>
                          </a:solidFill>
                          <a:latin typeface="Arial" panose="020B0604020202020204" pitchFamily="34" charset="0"/>
                          <a:cs typeface="Arial" panose="020B0604020202020204" pitchFamily="34" charset="0"/>
                        </a:rPr>
                        <a:t>tty</a:t>
                      </a:r>
                      <a:r>
                        <a:rPr lang="en-US" sz="1600" noProof="0" dirty="0">
                          <a:solidFill>
                            <a:schemeClr val="tx1"/>
                          </a:solidFill>
                          <a:latin typeface="Arial" panose="020B0604020202020204" pitchFamily="34" charset="0"/>
                          <a:cs typeface="Arial" panose="020B0604020202020204" pitchFamily="34" charset="0"/>
                        </a:rPr>
                        <a:t> write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err="1">
                          <a:solidFill>
                            <a:schemeClr val="tx1"/>
                          </a:solidFill>
                          <a:latin typeface="Arial" panose="020B0604020202020204" pitchFamily="34" charset="0"/>
                          <a:cs typeface="Arial" panose="020B0604020202020204" pitchFamily="34" charset="0"/>
                        </a:rPr>
                        <a:t>tty</a:t>
                      </a:r>
                      <a:r>
                        <a:rPr lang="en-US" sz="1600" noProof="0" dirty="0">
                          <a:solidFill>
                            <a:schemeClr val="tx1"/>
                          </a:solidFill>
                          <a:latin typeface="Arial" panose="020B0604020202020204" pitchFamily="34" charset="0"/>
                          <a:cs typeface="Arial" panose="020B0604020202020204" pitchFamily="34" charset="0"/>
                        </a:rPr>
                        <a:t> </a:t>
                      </a:r>
                      <a:r>
                        <a:rPr lang="en-US" sz="1600" noProof="0" dirty="0" err="1">
                          <a:solidFill>
                            <a:schemeClr val="tx1"/>
                          </a:solidFill>
                          <a:latin typeface="Arial" panose="020B0604020202020204" pitchFamily="34" charset="0"/>
                          <a:cs typeface="Arial" panose="020B0604020202020204" pitchFamily="34" charset="0"/>
                        </a:rPr>
                        <a:t>ioctl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solidFill>
                            <a:schemeClr val="tx1"/>
                          </a:solidFill>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Printer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err="1">
                          <a:solidFill>
                            <a:schemeClr val="tx1"/>
                          </a:solidFill>
                          <a:latin typeface="Arial" panose="020B0604020202020204" pitchFamily="34" charset="0"/>
                          <a:cs typeface="Arial" panose="020B0604020202020204" pitchFamily="34" charset="0"/>
                        </a:rPr>
                        <a:t>lp</a:t>
                      </a:r>
                      <a:r>
                        <a:rPr lang="en-US" sz="1600" noProof="0" dirty="0">
                          <a:solidFill>
                            <a:schemeClr val="tx1"/>
                          </a:solidFill>
                          <a:latin typeface="Arial" panose="020B0604020202020204" pitchFamily="34" charset="0"/>
                          <a:cs typeface="Arial" panose="020B0604020202020204" pitchFamily="34" charset="0"/>
                        </a:rPr>
                        <a:t> 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err="1">
                          <a:solidFill>
                            <a:schemeClr val="tx1"/>
                          </a:solidFill>
                          <a:latin typeface="Arial" panose="020B0604020202020204" pitchFamily="34" charset="0"/>
                          <a:cs typeface="Arial" panose="020B0604020202020204" pitchFamily="34" charset="0"/>
                        </a:rPr>
                        <a:t>lp</a:t>
                      </a:r>
                      <a:r>
                        <a:rPr lang="en-US" sz="1600" noProof="0" dirty="0">
                          <a:solidFill>
                            <a:schemeClr val="tx1"/>
                          </a:solidFill>
                          <a:latin typeface="Arial" panose="020B0604020202020204" pitchFamily="34" charset="0"/>
                          <a:cs typeface="Arial" panose="020B0604020202020204" pitchFamily="34" charset="0"/>
                        </a:rPr>
                        <a:t> close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error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i="0" u="none" strike="noStrike" cap="none" baseline="0" noProof="0" dirty="0" err="1">
                          <a:solidFill>
                            <a:schemeClr val="tx1"/>
                          </a:solidFill>
                          <a:latin typeface="Arial" panose="020B0604020202020204" pitchFamily="34" charset="0"/>
                          <a:ea typeface="+mn-ea"/>
                          <a:cs typeface="Arial" panose="020B0604020202020204" pitchFamily="34" charset="0"/>
                          <a:sym typeface="Arial"/>
                        </a:rPr>
                        <a:t>lp</a:t>
                      </a:r>
                      <a:r>
                        <a:rPr lang="en-US" sz="16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 write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err="1">
                          <a:solidFill>
                            <a:schemeClr val="tx1"/>
                          </a:solidFill>
                          <a:latin typeface="Arial" panose="020B0604020202020204" pitchFamily="34" charset="0"/>
                          <a:cs typeface="Arial" panose="020B0604020202020204" pitchFamily="34" charset="0"/>
                        </a:rPr>
                        <a:t>lp</a:t>
                      </a:r>
                      <a:r>
                        <a:rPr lang="en-US" sz="1600" noProof="0" dirty="0">
                          <a:solidFill>
                            <a:schemeClr val="tx1"/>
                          </a:solidFill>
                          <a:latin typeface="Arial" panose="020B0604020202020204" pitchFamily="34" charset="0"/>
                          <a:cs typeface="Arial" panose="020B0604020202020204" pitchFamily="34" charset="0"/>
                        </a:rPr>
                        <a:t> </a:t>
                      </a:r>
                      <a:r>
                        <a:rPr lang="en-US" sz="1600" noProof="0" dirty="0" err="1">
                          <a:solidFill>
                            <a:schemeClr val="tx1"/>
                          </a:solidFill>
                          <a:latin typeface="Arial" panose="020B0604020202020204" pitchFamily="34" charset="0"/>
                          <a:cs typeface="Arial" panose="020B0604020202020204" pitchFamily="34" charset="0"/>
                        </a:rPr>
                        <a:t>ioctl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 noProof="0" dirty="0">
                          <a:solidFill>
                            <a:schemeClr val="tx1"/>
                          </a:solidFill>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309653"/>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042578" y="4995430"/>
            <a:ext cx="8132364" cy="313350"/>
          </a:xfrm>
        </p:spPr>
        <p:txBody>
          <a:bodyPr wrap="square" lIns="0" tIns="18000" rIns="0" bIns="18000" anchor="ctr" anchorCtr="0">
            <a:spAutoFit/>
          </a:bodyPr>
          <a:lstStyle/>
          <a:p>
            <a:pPr marL="0" indent="0">
              <a:buNone/>
            </a:pPr>
            <a:r>
              <a:rPr lang="en-US" sz="1800" dirty="0"/>
              <a:t>Figure 10.21 Some of the file operations supported for typical character devices.</a:t>
            </a:r>
          </a:p>
        </p:txBody>
      </p:sp>
    </p:spTree>
    <p:extLst>
      <p:ext uri="{BB962C8B-B14F-4D97-AF65-F5344CB8AC3E}">
        <p14:creationId xmlns:p14="http://schemas.microsoft.com/office/powerpoint/2010/main" val="336098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5181"/>
            <a:ext cx="11196636" cy="559572"/>
          </a:xfrm>
        </p:spPr>
        <p:txBody>
          <a:bodyPr wrap="square" lIns="0" tIns="18000" rIns="0" bIns="18000" anchor="ctr" anchorCtr="0">
            <a:spAutoFit/>
          </a:bodyPr>
          <a:lstStyle/>
          <a:p>
            <a:r>
              <a:rPr lang="en-US" sz="3400" dirty="0"/>
              <a:t>Implementation of Input/Output in Linux</a:t>
            </a:r>
          </a:p>
        </p:txBody>
      </p:sp>
      <p:pic>
        <p:nvPicPr>
          <p:cNvPr id="4" name="Picture 3" descr="The figure illustrates the Linux I slash O system showing one file system in detail.&#10;Long description is available in notes, press F6">
            <a:extLst>
              <a:ext uri="{FF2B5EF4-FFF2-40B4-BE49-F238E27FC236}">
                <a16:creationId xmlns:a16="http://schemas.microsoft.com/office/drawing/2014/main" id="{16D48508-6950-4D78-9DF0-FCC2F84A90EA}"/>
              </a:ext>
            </a:extLst>
          </p:cNvPr>
          <p:cNvPicPr>
            <a:picLocks noChangeAspect="1"/>
          </p:cNvPicPr>
          <p:nvPr/>
        </p:nvPicPr>
        <p:blipFill>
          <a:blip r:embed="rId3"/>
          <a:stretch>
            <a:fillRect/>
          </a:stretch>
        </p:blipFill>
        <p:spPr>
          <a:xfrm>
            <a:off x="3447393" y="1099002"/>
            <a:ext cx="5297217" cy="441350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641994" y="5755970"/>
            <a:ext cx="6923347" cy="313350"/>
          </a:xfrm>
        </p:spPr>
        <p:txBody>
          <a:bodyPr wrap="square" lIns="0" tIns="18000" rIns="0" bIns="18000" anchor="ctr" anchorCtr="0">
            <a:spAutoFit/>
          </a:bodyPr>
          <a:lstStyle/>
          <a:p>
            <a:pPr marL="0" indent="0">
              <a:spcBef>
                <a:spcPts val="600"/>
              </a:spcBef>
              <a:buNone/>
            </a:pPr>
            <a:r>
              <a:rPr lang="en-US" sz="1800" dirty="0"/>
              <a:t>Figure 10.22 </a:t>
            </a:r>
            <a:r>
              <a:rPr lang="en-US" altLang="en-US" sz="1800" dirty="0">
                <a:latin typeface="Arial" panose="020B0604020202020204" pitchFamily="34" charset="0"/>
              </a:rPr>
              <a:t>The Linux I/O system showing one file system in detail.</a:t>
            </a:r>
            <a:endParaRPr lang="en-US" sz="1800" dirty="0"/>
          </a:p>
        </p:txBody>
      </p:sp>
    </p:spTree>
    <p:extLst>
      <p:ext uri="{BB962C8B-B14F-4D97-AF65-F5344CB8AC3E}">
        <p14:creationId xmlns:p14="http://schemas.microsoft.com/office/powerpoint/2010/main" val="2216218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5119"/>
            <a:ext cx="11196636" cy="565168"/>
          </a:xfrm>
        </p:spPr>
        <p:txBody>
          <a:bodyPr wrap="square" lIns="0" tIns="18000" rIns="0" bIns="18000" anchor="ctr" anchorCtr="0">
            <a:spAutoFit/>
          </a:bodyPr>
          <a:lstStyle/>
          <a:p>
            <a:r>
              <a:rPr lang="en-US" sz="3400" dirty="0"/>
              <a:t>The Linux File System (1)</a:t>
            </a:r>
          </a:p>
        </p:txBody>
      </p:sp>
      <p:graphicFrame>
        <p:nvGraphicFramePr>
          <p:cNvPr id="4" name="Table 3">
            <a:extLst>
              <a:ext uri="{FF2B5EF4-FFF2-40B4-BE49-F238E27FC236}">
                <a16:creationId xmlns:a16="http://schemas.microsoft.com/office/drawing/2014/main" id="{4AA07F5F-CD2B-4F59-B8FE-25D47B61B52F}"/>
              </a:ext>
            </a:extLst>
          </p:cNvPr>
          <p:cNvGraphicFramePr>
            <a:graphicFrameLocks noGrp="1"/>
          </p:cNvGraphicFramePr>
          <p:nvPr>
            <p:extLst>
              <p:ext uri="{D42A27DB-BD31-4B8C-83A1-F6EECF244321}">
                <p14:modId xmlns:p14="http://schemas.microsoft.com/office/powerpoint/2010/main" val="2682412975"/>
              </p:ext>
            </p:extLst>
          </p:nvPr>
        </p:nvGraphicFramePr>
        <p:xfrm>
          <a:off x="2326254" y="2189824"/>
          <a:ext cx="7225478" cy="2011680"/>
        </p:xfrm>
        <a:graphic>
          <a:graphicData uri="http://schemas.openxmlformats.org/drawingml/2006/table">
            <a:tbl>
              <a:tblPr firstRow="1" bandRow="1">
                <a:tableStyleId>{2D5ABB26-0587-4C30-8999-92F81FD0307C}</a:tableStyleId>
              </a:tblPr>
              <a:tblGrid>
                <a:gridCol w="3343593">
                  <a:extLst>
                    <a:ext uri="{9D8B030D-6E8A-4147-A177-3AD203B41FA5}">
                      <a16:colId xmlns:a16="http://schemas.microsoft.com/office/drawing/2014/main" val="3778837786"/>
                    </a:ext>
                  </a:extLst>
                </a:gridCol>
                <a:gridCol w="3881885">
                  <a:extLst>
                    <a:ext uri="{9D8B030D-6E8A-4147-A177-3AD203B41FA5}">
                      <a16:colId xmlns:a16="http://schemas.microsoft.com/office/drawing/2014/main" val="3834452914"/>
                    </a:ext>
                  </a:extLst>
                </a:gridCol>
              </a:tblGrid>
              <a:tr h="282799">
                <a:tc>
                  <a:txBody>
                    <a:bodyPr/>
                    <a:lstStyle/>
                    <a:p>
                      <a:r>
                        <a:rPr lang="en-US" sz="1600" b="1" noProof="0" dirty="0">
                          <a:solidFill>
                            <a:schemeClr val="tx1"/>
                          </a:solidFill>
                          <a:latin typeface="Arial" panose="020B0604020202020204" pitchFamily="34" charset="0"/>
                          <a:cs typeface="Arial" panose="020B0604020202020204" pitchFamily="34" charset="0"/>
                        </a:rPr>
                        <a:t>Directory</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Contents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bin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Binary (executable) programs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dev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Special files for I/O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etc</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Miscellaneous system 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lib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Libraries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usr</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User directories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309653"/>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2536624" y="4652781"/>
            <a:ext cx="7155266" cy="313350"/>
          </a:xfrm>
        </p:spPr>
        <p:txBody>
          <a:bodyPr wrap="square" lIns="0" tIns="18000" rIns="0" bIns="18000" anchor="ctr" anchorCtr="0">
            <a:spAutoFit/>
          </a:bodyPr>
          <a:lstStyle/>
          <a:p>
            <a:pPr marL="0" indent="0" algn="ctr">
              <a:buNone/>
            </a:pPr>
            <a:r>
              <a:rPr lang="en-US" sz="1800" dirty="0"/>
              <a:t>Figure 10.23 Some important directories found in most Linux systems.</a:t>
            </a:r>
          </a:p>
        </p:txBody>
      </p:sp>
    </p:spTree>
    <p:extLst>
      <p:ext uri="{BB962C8B-B14F-4D97-AF65-F5344CB8AC3E}">
        <p14:creationId xmlns:p14="http://schemas.microsoft.com/office/powerpoint/2010/main" val="2696167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7"/>
            <a:ext cx="11196636" cy="559572"/>
          </a:xfrm>
        </p:spPr>
        <p:txBody>
          <a:bodyPr wrap="square" lIns="0" tIns="18000" rIns="0" bIns="18000" anchor="ctr" anchorCtr="0">
            <a:spAutoFit/>
          </a:bodyPr>
          <a:lstStyle/>
          <a:p>
            <a:r>
              <a:rPr lang="en-US" sz="3400" dirty="0"/>
              <a:t>The Linux File System (2)</a:t>
            </a:r>
          </a:p>
        </p:txBody>
      </p:sp>
      <p:pic>
        <p:nvPicPr>
          <p:cNvPr id="4" name="Picture 3" descr="The figures labeled (a) and (b) illustrate Before linking and After linking.&#10;Long description is available in notes, press F6">
            <a:extLst>
              <a:ext uri="{FF2B5EF4-FFF2-40B4-BE49-F238E27FC236}">
                <a16:creationId xmlns:a16="http://schemas.microsoft.com/office/drawing/2014/main" id="{BAC99B48-CCCA-4686-A73D-9E974C72C3BB}"/>
              </a:ext>
            </a:extLst>
          </p:cNvPr>
          <p:cNvPicPr>
            <a:picLocks noChangeAspect="1"/>
          </p:cNvPicPr>
          <p:nvPr/>
        </p:nvPicPr>
        <p:blipFill>
          <a:blip r:embed="rId3"/>
          <a:stretch>
            <a:fillRect/>
          </a:stretch>
        </p:blipFill>
        <p:spPr>
          <a:xfrm>
            <a:off x="2511399" y="1245706"/>
            <a:ext cx="7169205" cy="396177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663030" y="5628814"/>
            <a:ext cx="4902454" cy="313350"/>
          </a:xfrm>
        </p:spPr>
        <p:txBody>
          <a:bodyPr wrap="square" lIns="0" tIns="18000" rIns="0" bIns="18000" anchor="ctr" anchorCtr="0">
            <a:spAutoFit/>
          </a:bodyPr>
          <a:lstStyle/>
          <a:p>
            <a:pPr marL="0" indent="0">
              <a:buNone/>
            </a:pPr>
            <a:r>
              <a:rPr lang="en-US" sz="1800" dirty="0"/>
              <a:t>Figure 10.24 (a) Before linking. (b) After linking.</a:t>
            </a:r>
          </a:p>
        </p:txBody>
      </p:sp>
    </p:spTree>
    <p:extLst>
      <p:ext uri="{BB962C8B-B14F-4D97-AF65-F5344CB8AC3E}">
        <p14:creationId xmlns:p14="http://schemas.microsoft.com/office/powerpoint/2010/main" val="1759733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7"/>
            <a:ext cx="11196636" cy="559572"/>
          </a:xfrm>
        </p:spPr>
        <p:txBody>
          <a:bodyPr wrap="square" lIns="0" tIns="18000" rIns="0" bIns="18000" anchor="ctr" anchorCtr="0">
            <a:spAutoFit/>
          </a:bodyPr>
          <a:lstStyle/>
          <a:p>
            <a:r>
              <a:rPr lang="en-US" sz="3400" dirty="0"/>
              <a:t>The Linux File System (3)</a:t>
            </a:r>
          </a:p>
        </p:txBody>
      </p:sp>
      <p:pic>
        <p:nvPicPr>
          <p:cNvPr id="4" name="Picture 3" descr="The figures labeled (a) and (b) illustrate the Separate file systems, and After mounting.&#10;Long description is available in notes, press F6">
            <a:extLst>
              <a:ext uri="{FF2B5EF4-FFF2-40B4-BE49-F238E27FC236}">
                <a16:creationId xmlns:a16="http://schemas.microsoft.com/office/drawing/2014/main" id="{B34F49F5-89A7-4B07-AA7D-D3980532240E}"/>
              </a:ext>
            </a:extLst>
          </p:cNvPr>
          <p:cNvPicPr>
            <a:picLocks noChangeAspect="1"/>
          </p:cNvPicPr>
          <p:nvPr/>
        </p:nvPicPr>
        <p:blipFill>
          <a:blip r:embed="rId3"/>
          <a:stretch>
            <a:fillRect/>
          </a:stretch>
        </p:blipFill>
        <p:spPr>
          <a:xfrm>
            <a:off x="2324297" y="1447123"/>
            <a:ext cx="7543406" cy="353411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152907" y="5740326"/>
            <a:ext cx="5922700" cy="313350"/>
          </a:xfrm>
        </p:spPr>
        <p:txBody>
          <a:bodyPr wrap="square" lIns="0" tIns="18000" rIns="0" bIns="18000" anchor="ctr" anchorCtr="0">
            <a:spAutoFit/>
          </a:bodyPr>
          <a:lstStyle/>
          <a:p>
            <a:pPr marL="0" indent="0">
              <a:buNone/>
            </a:pPr>
            <a:r>
              <a:rPr lang="en-US" sz="1800" dirty="0"/>
              <a:t>Figure 10.25 (a) Separate file systems. (b) After mounting.</a:t>
            </a:r>
          </a:p>
        </p:txBody>
      </p:sp>
    </p:spTree>
    <p:extLst>
      <p:ext uri="{BB962C8B-B14F-4D97-AF65-F5344CB8AC3E}">
        <p14:creationId xmlns:p14="http://schemas.microsoft.com/office/powerpoint/2010/main" val="4257489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7"/>
            <a:ext cx="11196636" cy="559572"/>
          </a:xfrm>
        </p:spPr>
        <p:txBody>
          <a:bodyPr wrap="square" lIns="0" tIns="18000" rIns="0" bIns="18000" anchor="ctr" anchorCtr="0">
            <a:spAutoFit/>
          </a:bodyPr>
          <a:lstStyle/>
          <a:p>
            <a:r>
              <a:rPr lang="en-US" sz="3400" dirty="0"/>
              <a:t>The Linux File System (4)</a:t>
            </a:r>
          </a:p>
        </p:txBody>
      </p:sp>
      <p:pic>
        <p:nvPicPr>
          <p:cNvPr id="4" name="Picture 3" descr="The figure shows three horizontal blocks labeled (a), (b), and (c) illustrates a file with one lock, Adding a second lock, and the third one.&#10;Long description is available in notes, press F6">
            <a:extLst>
              <a:ext uri="{FF2B5EF4-FFF2-40B4-BE49-F238E27FC236}">
                <a16:creationId xmlns:a16="http://schemas.microsoft.com/office/drawing/2014/main" id="{8D5EB537-E45F-45E7-BAE8-DC830F1453F0}"/>
              </a:ext>
            </a:extLst>
          </p:cNvPr>
          <p:cNvPicPr>
            <a:picLocks noChangeAspect="1"/>
          </p:cNvPicPr>
          <p:nvPr/>
        </p:nvPicPr>
        <p:blipFill>
          <a:blip r:embed="rId3"/>
          <a:stretch>
            <a:fillRect/>
          </a:stretch>
        </p:blipFill>
        <p:spPr>
          <a:xfrm>
            <a:off x="3177069" y="1282590"/>
            <a:ext cx="5837862" cy="368771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960736" y="5305639"/>
            <a:ext cx="8307043" cy="313350"/>
          </a:xfrm>
        </p:spPr>
        <p:txBody>
          <a:bodyPr wrap="square" lIns="0" tIns="18000" rIns="0" bIns="18000" anchor="ctr" anchorCtr="0">
            <a:spAutoFit/>
          </a:bodyPr>
          <a:lstStyle/>
          <a:p>
            <a:pPr marL="0" indent="0">
              <a:buNone/>
            </a:pPr>
            <a:r>
              <a:rPr lang="en-US" sz="1800" dirty="0">
                <a:solidFill>
                  <a:schemeClr val="tx1"/>
                </a:solidFill>
              </a:rPr>
              <a:t>Figure 10.26 (a) A file with one lock. (b) Addition of a second lock. (c) A third lock.</a:t>
            </a:r>
          </a:p>
        </p:txBody>
      </p:sp>
    </p:spTree>
    <p:extLst>
      <p:ext uri="{BB962C8B-B14F-4D97-AF65-F5344CB8AC3E}">
        <p14:creationId xmlns:p14="http://schemas.microsoft.com/office/powerpoint/2010/main" val="3095880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8" y="247917"/>
            <a:ext cx="11196637" cy="559572"/>
          </a:xfrm>
        </p:spPr>
        <p:txBody>
          <a:bodyPr wrap="square" lIns="0" tIns="18000" rIns="0" bIns="18000" anchor="ctr" anchorCtr="0">
            <a:spAutoFit/>
          </a:bodyPr>
          <a:lstStyle/>
          <a:p>
            <a:r>
              <a:rPr lang="en-US" sz="3400" dirty="0"/>
              <a:t>File System Calls in Linux (1)</a:t>
            </a:r>
          </a:p>
        </p:txBody>
      </p:sp>
      <p:graphicFrame>
        <p:nvGraphicFramePr>
          <p:cNvPr id="4" name="Table 3">
            <a:extLst>
              <a:ext uri="{FF2B5EF4-FFF2-40B4-BE49-F238E27FC236}">
                <a16:creationId xmlns:a16="http://schemas.microsoft.com/office/drawing/2014/main" id="{4AA07F5F-CD2B-4F59-B8FE-25D47B61B52F}"/>
              </a:ext>
            </a:extLst>
          </p:cNvPr>
          <p:cNvGraphicFramePr>
            <a:graphicFrameLocks noGrp="1"/>
          </p:cNvGraphicFramePr>
          <p:nvPr>
            <p:extLst>
              <p:ext uri="{D42A27DB-BD31-4B8C-83A1-F6EECF244321}">
                <p14:modId xmlns:p14="http://schemas.microsoft.com/office/powerpoint/2010/main" val="2412822644"/>
              </p:ext>
            </p:extLst>
          </p:nvPr>
        </p:nvGraphicFramePr>
        <p:xfrm>
          <a:off x="2490152" y="1365386"/>
          <a:ext cx="7225478" cy="3688080"/>
        </p:xfrm>
        <a:graphic>
          <a:graphicData uri="http://schemas.openxmlformats.org/drawingml/2006/table">
            <a:tbl>
              <a:tblPr firstRow="1" bandRow="1">
                <a:tableStyleId>{2D5ABB26-0587-4C30-8999-92F81FD0307C}</a:tableStyleId>
              </a:tblPr>
              <a:tblGrid>
                <a:gridCol w="3343593">
                  <a:extLst>
                    <a:ext uri="{9D8B030D-6E8A-4147-A177-3AD203B41FA5}">
                      <a16:colId xmlns:a16="http://schemas.microsoft.com/office/drawing/2014/main" val="3778837786"/>
                    </a:ext>
                  </a:extLst>
                </a:gridCol>
                <a:gridCol w="3881885">
                  <a:extLst>
                    <a:ext uri="{9D8B030D-6E8A-4147-A177-3AD203B41FA5}">
                      <a16:colId xmlns:a16="http://schemas.microsoft.com/office/drawing/2014/main" val="3834452914"/>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System call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d = </a:t>
                      </a:r>
                      <a:r>
                        <a:rPr lang="en-US" sz="1600" noProof="0" dirty="0" err="1">
                          <a:solidFill>
                            <a:schemeClr val="tx1"/>
                          </a:solidFill>
                          <a:latin typeface="Arial" panose="020B0604020202020204" pitchFamily="34" charset="0"/>
                          <a:cs typeface="Arial" panose="020B0604020202020204" pitchFamily="34" charset="0"/>
                        </a:rPr>
                        <a:t>creat</a:t>
                      </a:r>
                      <a:r>
                        <a:rPr lang="en-US" sz="1600" noProof="0" dirty="0">
                          <a:solidFill>
                            <a:schemeClr val="tx1"/>
                          </a:solidFill>
                          <a:latin typeface="Arial" panose="020B0604020202020204" pitchFamily="34" charset="0"/>
                          <a:cs typeface="Arial" panose="020B0604020202020204" pitchFamily="34" charset="0"/>
                        </a:rPr>
                        <a:t>(name,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One way to create a new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d = open(file, how,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Open a file for reading, writing, or both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close(</a:t>
                      </a:r>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Close an open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n = read(</a:t>
                      </a:r>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d, buffer, </a:t>
                      </a:r>
                      <a:r>
                        <a:rPr lang="en-US" sz="1600" noProof="0" dirty="0" err="1">
                          <a:solidFill>
                            <a:schemeClr val="tx1"/>
                          </a:solidFill>
                          <a:latin typeface="Arial" panose="020B0604020202020204" pitchFamily="34" charset="0"/>
                          <a:cs typeface="Arial" panose="020B0604020202020204" pitchFamily="34" charset="0"/>
                        </a:rPr>
                        <a:t>nbytes</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Read data from a file into a buffer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n = write(</a:t>
                      </a:r>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d, buffer, </a:t>
                      </a:r>
                      <a:r>
                        <a:rPr lang="en-US" sz="1600" noProof="0" dirty="0" err="1">
                          <a:solidFill>
                            <a:schemeClr val="tx1"/>
                          </a:solidFill>
                          <a:latin typeface="Arial" panose="020B0604020202020204" pitchFamily="34" charset="0"/>
                          <a:cs typeface="Arial" panose="020B0604020202020204" pitchFamily="34" charset="0"/>
                        </a:rPr>
                        <a:t>nbytes</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Write data from a buffer into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30965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position = </a:t>
                      </a:r>
                      <a:r>
                        <a:rPr lang="en-US" sz="1600" noProof="0" dirty="0" err="1">
                          <a:solidFill>
                            <a:schemeClr val="tx1"/>
                          </a:solidFill>
                          <a:latin typeface="Arial" panose="020B0604020202020204" pitchFamily="34" charset="0"/>
                          <a:cs typeface="Arial" panose="020B0604020202020204" pitchFamily="34" charset="0"/>
                        </a:rPr>
                        <a:t>lseek</a:t>
                      </a:r>
                      <a:r>
                        <a:rPr lang="en-US" sz="1600" noProof="0" dirty="0">
                          <a:solidFill>
                            <a:schemeClr val="tx1"/>
                          </a:solidFill>
                          <a:latin typeface="Arial" panose="020B0604020202020204" pitchFamily="34" charset="0"/>
                          <a:cs typeface="Arial" panose="020B0604020202020204" pitchFamily="34" charset="0"/>
                        </a:rPr>
                        <a:t>(</a:t>
                      </a:r>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d, offset, whence)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Move the file pointer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1237445"/>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stat(name, &amp;</a:t>
                      </a:r>
                      <a:r>
                        <a:rPr lang="en-US" sz="1600" noProof="0" dirty="0" err="1">
                          <a:solidFill>
                            <a:schemeClr val="tx1"/>
                          </a:solidFill>
                          <a:latin typeface="Arial" panose="020B0604020202020204" pitchFamily="34" charset="0"/>
                          <a:cs typeface="Arial" panose="020B0604020202020204" pitchFamily="34" charset="0"/>
                        </a:rPr>
                        <a:t>buf</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Get a file’s status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68188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fstat</a:t>
                      </a:r>
                      <a:r>
                        <a:rPr lang="en-US" sz="1600" noProof="0" dirty="0">
                          <a:solidFill>
                            <a:schemeClr val="tx1"/>
                          </a:solidFill>
                          <a:latin typeface="Arial" panose="020B0604020202020204" pitchFamily="34" charset="0"/>
                          <a:cs typeface="Arial" panose="020B0604020202020204" pitchFamily="34" charset="0"/>
                        </a:rPr>
                        <a:t>(</a:t>
                      </a:r>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d, &amp;</a:t>
                      </a:r>
                      <a:r>
                        <a:rPr lang="en-US" sz="1600" noProof="0" dirty="0" err="1">
                          <a:solidFill>
                            <a:schemeClr val="tx1"/>
                          </a:solidFill>
                          <a:latin typeface="Arial" panose="020B0604020202020204" pitchFamily="34" charset="0"/>
                          <a:cs typeface="Arial" panose="020B0604020202020204" pitchFamily="34" charset="0"/>
                        </a:rPr>
                        <a:t>buf</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Get a file’s status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8685370"/>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pipe(&amp;</a:t>
                      </a:r>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d[0])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Create a pipe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314848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fcntl</a:t>
                      </a:r>
                      <a:r>
                        <a:rPr lang="en-US" sz="1600" noProof="0" dirty="0">
                          <a:solidFill>
                            <a:schemeClr val="tx1"/>
                          </a:solidFill>
                          <a:latin typeface="Arial" panose="020B0604020202020204" pitchFamily="34" charset="0"/>
                          <a:cs typeface="Arial" panose="020B0604020202020204" pitchFamily="34" charset="0"/>
                        </a:rPr>
                        <a:t>(</a:t>
                      </a:r>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d, </a:t>
                      </a:r>
                      <a:r>
                        <a:rPr lang="en-US" sz="1600" noProof="0" dirty="0" err="1">
                          <a:solidFill>
                            <a:schemeClr val="tx1"/>
                          </a:solidFill>
                          <a:latin typeface="Arial" panose="020B0604020202020204" pitchFamily="34" charset="0"/>
                          <a:cs typeface="Arial" panose="020B0604020202020204" pitchFamily="34" charset="0"/>
                        </a:rPr>
                        <a:t>cmd</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File locking and other operations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1791689"/>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967924" y="5432483"/>
            <a:ext cx="4264954" cy="313350"/>
          </a:xfrm>
        </p:spPr>
        <p:txBody>
          <a:bodyPr wrap="square" lIns="0" tIns="18000" rIns="0" bIns="18000" anchor="ctr" anchorCtr="0">
            <a:spAutoFit/>
          </a:bodyPr>
          <a:lstStyle/>
          <a:p>
            <a:pPr marL="0" indent="0" algn="ctr">
              <a:buNone/>
            </a:pPr>
            <a:r>
              <a:rPr lang="en-US" sz="1800" dirty="0"/>
              <a:t>Figure 10.27 System calls relating to files.</a:t>
            </a:r>
          </a:p>
        </p:txBody>
      </p:sp>
    </p:spTree>
    <p:extLst>
      <p:ext uri="{BB962C8B-B14F-4D97-AF65-F5344CB8AC3E}">
        <p14:creationId xmlns:p14="http://schemas.microsoft.com/office/powerpoint/2010/main" val="2292041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8" y="247917"/>
            <a:ext cx="11196637" cy="559572"/>
          </a:xfrm>
        </p:spPr>
        <p:txBody>
          <a:bodyPr wrap="square" lIns="0" tIns="18000" rIns="0" bIns="18000" anchor="ctr" anchorCtr="0">
            <a:spAutoFit/>
          </a:bodyPr>
          <a:lstStyle/>
          <a:p>
            <a:r>
              <a:rPr lang="en-US" sz="3400" dirty="0"/>
              <a:t>File System Calls in Linux (2)</a:t>
            </a:r>
          </a:p>
        </p:txBody>
      </p:sp>
      <p:graphicFrame>
        <p:nvGraphicFramePr>
          <p:cNvPr id="4" name="Table 3">
            <a:extLst>
              <a:ext uri="{FF2B5EF4-FFF2-40B4-BE49-F238E27FC236}">
                <a16:creationId xmlns:a16="http://schemas.microsoft.com/office/drawing/2014/main" id="{4AA07F5F-CD2B-4F59-B8FE-25D47B61B52F}"/>
              </a:ext>
            </a:extLst>
          </p:cNvPr>
          <p:cNvGraphicFramePr>
            <a:graphicFrameLocks noGrp="1"/>
          </p:cNvGraphicFramePr>
          <p:nvPr>
            <p:extLst>
              <p:ext uri="{D42A27DB-BD31-4B8C-83A1-F6EECF244321}">
                <p14:modId xmlns:p14="http://schemas.microsoft.com/office/powerpoint/2010/main" val="2579683381"/>
              </p:ext>
            </p:extLst>
          </p:nvPr>
        </p:nvGraphicFramePr>
        <p:xfrm>
          <a:off x="3249276" y="1314696"/>
          <a:ext cx="5693440" cy="3657600"/>
        </p:xfrm>
        <a:graphic>
          <a:graphicData uri="http://schemas.openxmlformats.org/drawingml/2006/table">
            <a:tbl>
              <a:tblPr firstRow="1" firstCol="1" bandRow="1">
                <a:tableStyleId>{2D5ABB26-0587-4C30-8999-92F81FD0307C}</a:tableStyleId>
              </a:tblPr>
              <a:tblGrid>
                <a:gridCol w="5693440">
                  <a:extLst>
                    <a:ext uri="{9D8B030D-6E8A-4147-A177-3AD203B41FA5}">
                      <a16:colId xmlns:a16="http://schemas.microsoft.com/office/drawing/2014/main" val="3778837786"/>
                    </a:ext>
                  </a:extLst>
                </a:gridCol>
              </a:tblGrid>
              <a:tr h="329004">
                <a:tc>
                  <a:txBody>
                    <a:bodyPr/>
                    <a:lstStyle/>
                    <a:p>
                      <a:r>
                        <a:rPr lang="en-US" sz="1800" noProof="0" dirty="0">
                          <a:latin typeface="Arial" panose="020B0604020202020204" pitchFamily="34" charset="0"/>
                          <a:cs typeface="Arial" panose="020B0604020202020204" pitchFamily="34" charset="0"/>
                        </a:rPr>
                        <a:t>Device the file is 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800" noProof="0" dirty="0">
                          <a:latin typeface="Arial" panose="020B0604020202020204" pitchFamily="34" charset="0"/>
                          <a:cs typeface="Arial" panose="020B0604020202020204" pitchFamily="34" charset="0"/>
                        </a:rPr>
                        <a:t>I-node number (which file on the device)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800" noProof="0" dirty="0">
                          <a:latin typeface="Arial" panose="020B0604020202020204" pitchFamily="34" charset="0"/>
                          <a:cs typeface="Arial" panose="020B0604020202020204" pitchFamily="34" charset="0"/>
                        </a:rPr>
                        <a:t>File mode (includes protection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800" noProof="0" dirty="0">
                          <a:latin typeface="Arial" panose="020B0604020202020204" pitchFamily="34" charset="0"/>
                          <a:cs typeface="Arial" panose="020B0604020202020204" pitchFamily="34" charset="0"/>
                        </a:rPr>
                        <a:t>Number of links to the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800" noProof="0" dirty="0">
                          <a:latin typeface="Arial" panose="020B0604020202020204" pitchFamily="34" charset="0"/>
                          <a:cs typeface="Arial" panose="020B0604020202020204" pitchFamily="34" charset="0"/>
                        </a:rPr>
                        <a:t>Identity of the file’s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309653"/>
                  </a:ext>
                </a:extLst>
              </a:tr>
              <a:tr h="329004">
                <a:tc>
                  <a:txBody>
                    <a:bodyPr/>
                    <a:lstStyle/>
                    <a:p>
                      <a:r>
                        <a:rPr lang="en-US" sz="1800" noProof="0" dirty="0">
                          <a:latin typeface="Arial" panose="020B0604020202020204" pitchFamily="34" charset="0"/>
                          <a:cs typeface="Arial" panose="020B0604020202020204" pitchFamily="34" charset="0"/>
                        </a:rPr>
                        <a:t>Group the file belongs 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1237445"/>
                  </a:ext>
                </a:extLst>
              </a:tr>
              <a:tr h="329004">
                <a:tc>
                  <a:txBody>
                    <a:bodyPr/>
                    <a:lstStyle/>
                    <a:p>
                      <a:r>
                        <a:rPr lang="en-US" sz="1800" noProof="0" dirty="0">
                          <a:latin typeface="Arial" panose="020B0604020202020204" pitchFamily="34" charset="0"/>
                          <a:cs typeface="Arial" panose="020B0604020202020204" pitchFamily="34" charset="0"/>
                        </a:rPr>
                        <a:t>File size (in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681884"/>
                  </a:ext>
                </a:extLst>
              </a:tr>
              <a:tr h="329004">
                <a:tc>
                  <a:txBody>
                    <a:bodyPr/>
                    <a:lstStyle/>
                    <a:p>
                      <a:r>
                        <a:rPr lang="en-US" sz="1800" noProof="0" dirty="0">
                          <a:latin typeface="Arial" panose="020B0604020202020204" pitchFamily="34" charset="0"/>
                          <a:cs typeface="Arial" panose="020B0604020202020204" pitchFamily="34" charset="0"/>
                        </a:rPr>
                        <a:t>Creation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8685370"/>
                  </a:ext>
                </a:extLst>
              </a:tr>
              <a:tr h="329004">
                <a:tc>
                  <a:txBody>
                    <a:bodyPr/>
                    <a:lstStyle/>
                    <a:p>
                      <a:r>
                        <a:rPr lang="en-US" sz="1800" noProof="0" dirty="0">
                          <a:latin typeface="Arial" panose="020B0604020202020204" pitchFamily="34" charset="0"/>
                          <a:cs typeface="Arial" panose="020B0604020202020204" pitchFamily="34" charset="0"/>
                        </a:rPr>
                        <a:t>Time of last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3148488"/>
                  </a:ext>
                </a:extLst>
              </a:tr>
              <a:tr h="329004">
                <a:tc>
                  <a:txBody>
                    <a:bodyPr/>
                    <a:lstStyle/>
                    <a:p>
                      <a:r>
                        <a:rPr lang="en-US" sz="1800" noProof="0" dirty="0">
                          <a:latin typeface="Arial" panose="020B0604020202020204" pitchFamily="34" charset="0"/>
                          <a:cs typeface="Arial" panose="020B0604020202020204" pitchFamily="34" charset="0"/>
                        </a:rPr>
                        <a:t>Time of last modification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1791689"/>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239999" y="5476749"/>
            <a:ext cx="5748515" cy="313350"/>
          </a:xfrm>
        </p:spPr>
        <p:txBody>
          <a:bodyPr wrap="square" lIns="0" tIns="18000" rIns="0" bIns="18000" anchor="ctr" anchorCtr="0">
            <a:spAutoFit/>
          </a:bodyPr>
          <a:lstStyle/>
          <a:p>
            <a:pPr marL="0" indent="0">
              <a:buNone/>
            </a:pPr>
            <a:r>
              <a:rPr lang="en-US" sz="1800" dirty="0"/>
              <a:t>Figure 10.28 The fields returned by the </a:t>
            </a:r>
            <a:r>
              <a:rPr lang="en-US" sz="1800" b="1" dirty="0"/>
              <a:t>stat</a:t>
            </a:r>
            <a:r>
              <a:rPr lang="en-US" sz="1800" dirty="0"/>
              <a:t> system call.</a:t>
            </a:r>
          </a:p>
        </p:txBody>
      </p:sp>
    </p:spTree>
    <p:extLst>
      <p:ext uri="{BB962C8B-B14F-4D97-AF65-F5344CB8AC3E}">
        <p14:creationId xmlns:p14="http://schemas.microsoft.com/office/powerpoint/2010/main" val="1557421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8"/>
            <a:ext cx="11196636" cy="559572"/>
          </a:xfrm>
        </p:spPr>
        <p:txBody>
          <a:bodyPr wrap="square" lIns="0" tIns="18000" rIns="0" bIns="18000" anchor="ctr" anchorCtr="0">
            <a:spAutoFit/>
          </a:bodyPr>
          <a:lstStyle/>
          <a:p>
            <a:r>
              <a:rPr lang="en-US" sz="3400" dirty="0"/>
              <a:t>File System Calls in Linux (3)</a:t>
            </a:r>
          </a:p>
        </p:txBody>
      </p:sp>
      <p:graphicFrame>
        <p:nvGraphicFramePr>
          <p:cNvPr id="4" name="Table 3">
            <a:extLst>
              <a:ext uri="{FF2B5EF4-FFF2-40B4-BE49-F238E27FC236}">
                <a16:creationId xmlns:a16="http://schemas.microsoft.com/office/drawing/2014/main" id="{4AA07F5F-CD2B-4F59-B8FE-25D47B61B52F}"/>
              </a:ext>
            </a:extLst>
          </p:cNvPr>
          <p:cNvGraphicFramePr>
            <a:graphicFrameLocks noGrp="1"/>
          </p:cNvGraphicFramePr>
          <p:nvPr>
            <p:extLst>
              <p:ext uri="{D42A27DB-BD31-4B8C-83A1-F6EECF244321}">
                <p14:modId xmlns:p14="http://schemas.microsoft.com/office/powerpoint/2010/main" val="3438953203"/>
              </p:ext>
            </p:extLst>
          </p:nvPr>
        </p:nvGraphicFramePr>
        <p:xfrm>
          <a:off x="2490152" y="1536100"/>
          <a:ext cx="7225478" cy="3352800"/>
        </p:xfrm>
        <a:graphic>
          <a:graphicData uri="http://schemas.openxmlformats.org/drawingml/2006/table">
            <a:tbl>
              <a:tblPr firstRow="1" bandRow="1">
                <a:tableStyleId>{2D5ABB26-0587-4C30-8999-92F81FD0307C}</a:tableStyleId>
              </a:tblPr>
              <a:tblGrid>
                <a:gridCol w="3343593">
                  <a:extLst>
                    <a:ext uri="{9D8B030D-6E8A-4147-A177-3AD203B41FA5}">
                      <a16:colId xmlns:a16="http://schemas.microsoft.com/office/drawing/2014/main" val="3778837786"/>
                    </a:ext>
                  </a:extLst>
                </a:gridCol>
                <a:gridCol w="3881885">
                  <a:extLst>
                    <a:ext uri="{9D8B030D-6E8A-4147-A177-3AD203B41FA5}">
                      <a16:colId xmlns:a16="http://schemas.microsoft.com/office/drawing/2014/main" val="3834452914"/>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System call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mkdir</a:t>
                      </a:r>
                      <a:r>
                        <a:rPr lang="en-US" sz="1600" noProof="0" dirty="0">
                          <a:solidFill>
                            <a:schemeClr val="tx1"/>
                          </a:solidFill>
                          <a:latin typeface="Arial" panose="020B0604020202020204" pitchFamily="34" charset="0"/>
                          <a:cs typeface="Arial" panose="020B0604020202020204" pitchFamily="34" charset="0"/>
                        </a:rPr>
                        <a:t>(path,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Create a new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rmdir</a:t>
                      </a:r>
                      <a:r>
                        <a:rPr lang="en-US" sz="1600" noProof="0" dirty="0">
                          <a:solidFill>
                            <a:schemeClr val="tx1"/>
                          </a:solidFill>
                          <a:latin typeface="Arial" panose="020B0604020202020204" pitchFamily="34" charset="0"/>
                          <a:cs typeface="Arial" panose="020B0604020202020204" pitchFamily="34" charset="0"/>
                        </a:rPr>
                        <a:t>(path)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Remove a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link(</a:t>
                      </a:r>
                      <a:r>
                        <a:rPr lang="en-US" sz="1600" noProof="0" dirty="0" err="1">
                          <a:solidFill>
                            <a:schemeClr val="tx1"/>
                          </a:solidFill>
                          <a:latin typeface="Arial" panose="020B0604020202020204" pitchFamily="34" charset="0"/>
                          <a:cs typeface="Arial" panose="020B0604020202020204" pitchFamily="34" charset="0"/>
                        </a:rPr>
                        <a:t>oldpath</a:t>
                      </a:r>
                      <a:r>
                        <a:rPr lang="en-US" sz="1600" noProof="0" dirty="0">
                          <a:solidFill>
                            <a:schemeClr val="tx1"/>
                          </a:solidFill>
                          <a:latin typeface="Arial" panose="020B0604020202020204" pitchFamily="34" charset="0"/>
                          <a:cs typeface="Arial" panose="020B0604020202020204" pitchFamily="34" charset="0"/>
                        </a:rPr>
                        <a:t>, </a:t>
                      </a:r>
                      <a:r>
                        <a:rPr lang="en-US" sz="1600" noProof="0" dirty="0" err="1">
                          <a:solidFill>
                            <a:schemeClr val="tx1"/>
                          </a:solidFill>
                          <a:latin typeface="Arial" panose="020B0604020202020204" pitchFamily="34" charset="0"/>
                          <a:cs typeface="Arial" panose="020B0604020202020204" pitchFamily="34" charset="0"/>
                        </a:rPr>
                        <a:t>newpath</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Create a link to an existing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unlink(path)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Unlink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chdir</a:t>
                      </a:r>
                      <a:r>
                        <a:rPr lang="en-US" sz="1600" noProof="0" dirty="0">
                          <a:solidFill>
                            <a:schemeClr val="tx1"/>
                          </a:solidFill>
                          <a:latin typeface="Arial" panose="020B0604020202020204" pitchFamily="34" charset="0"/>
                          <a:cs typeface="Arial" panose="020B0604020202020204" pitchFamily="34" charset="0"/>
                        </a:rPr>
                        <a:t>(path)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Change the working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309653"/>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dir</a:t>
                      </a:r>
                      <a:r>
                        <a:rPr lang="en-US" sz="1600" noProof="0" dirty="0">
                          <a:solidFill>
                            <a:schemeClr val="tx1"/>
                          </a:solidFill>
                          <a:latin typeface="Arial" panose="020B0604020202020204" pitchFamily="34" charset="0"/>
                          <a:cs typeface="Arial" panose="020B0604020202020204" pitchFamily="34" charset="0"/>
                        </a:rPr>
                        <a:t> = </a:t>
                      </a:r>
                      <a:r>
                        <a:rPr lang="en-US" sz="1600" noProof="0" dirty="0" err="1">
                          <a:solidFill>
                            <a:schemeClr val="tx1"/>
                          </a:solidFill>
                          <a:latin typeface="Arial" panose="020B0604020202020204" pitchFamily="34" charset="0"/>
                          <a:cs typeface="Arial" panose="020B0604020202020204" pitchFamily="34" charset="0"/>
                        </a:rPr>
                        <a:t>opendir</a:t>
                      </a:r>
                      <a:r>
                        <a:rPr lang="en-US" sz="1600" noProof="0" dirty="0">
                          <a:solidFill>
                            <a:schemeClr val="tx1"/>
                          </a:solidFill>
                          <a:latin typeface="Arial" panose="020B0604020202020204" pitchFamily="34" charset="0"/>
                          <a:cs typeface="Arial" panose="020B0604020202020204" pitchFamily="34" charset="0"/>
                        </a:rPr>
                        <a:t>(path)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Open a directory for reading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1237445"/>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closedir</a:t>
                      </a:r>
                      <a:r>
                        <a:rPr lang="en-US" sz="1600" noProof="0" dirty="0">
                          <a:solidFill>
                            <a:schemeClr val="tx1"/>
                          </a:solidFill>
                          <a:latin typeface="Arial" panose="020B0604020202020204" pitchFamily="34" charset="0"/>
                          <a:cs typeface="Arial" panose="020B0604020202020204" pitchFamily="34" charset="0"/>
                        </a:rPr>
                        <a:t>(</a:t>
                      </a:r>
                      <a:r>
                        <a:rPr lang="en-US" sz="1600" noProof="0" dirty="0" err="1">
                          <a:solidFill>
                            <a:schemeClr val="tx1"/>
                          </a:solidFill>
                          <a:latin typeface="Arial" panose="020B0604020202020204" pitchFamily="34" charset="0"/>
                          <a:cs typeface="Arial" panose="020B0604020202020204" pitchFamily="34" charset="0"/>
                        </a:rPr>
                        <a:t>dir</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Close a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681884"/>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dirent</a:t>
                      </a:r>
                      <a:r>
                        <a:rPr lang="en-US" sz="1600" noProof="0" dirty="0">
                          <a:solidFill>
                            <a:schemeClr val="tx1"/>
                          </a:solidFill>
                          <a:latin typeface="Arial" panose="020B0604020202020204" pitchFamily="34" charset="0"/>
                          <a:cs typeface="Arial" panose="020B0604020202020204" pitchFamily="34" charset="0"/>
                        </a:rPr>
                        <a:t> = </a:t>
                      </a:r>
                      <a:r>
                        <a:rPr lang="en-US" sz="1600" noProof="0" dirty="0" err="1">
                          <a:solidFill>
                            <a:schemeClr val="tx1"/>
                          </a:solidFill>
                          <a:latin typeface="Arial" panose="020B0604020202020204" pitchFamily="34" charset="0"/>
                          <a:cs typeface="Arial" panose="020B0604020202020204" pitchFamily="34" charset="0"/>
                        </a:rPr>
                        <a:t>readdir</a:t>
                      </a:r>
                      <a:r>
                        <a:rPr lang="en-US" sz="1600" noProof="0" dirty="0">
                          <a:solidFill>
                            <a:schemeClr val="tx1"/>
                          </a:solidFill>
                          <a:latin typeface="Arial" panose="020B0604020202020204" pitchFamily="34" charset="0"/>
                          <a:cs typeface="Arial" panose="020B0604020202020204" pitchFamily="34" charset="0"/>
                        </a:rPr>
                        <a:t>(</a:t>
                      </a:r>
                      <a:r>
                        <a:rPr lang="en-US" sz="1600" noProof="0" dirty="0" err="1">
                          <a:solidFill>
                            <a:schemeClr val="tx1"/>
                          </a:solidFill>
                          <a:latin typeface="Arial" panose="020B0604020202020204" pitchFamily="34" charset="0"/>
                          <a:cs typeface="Arial" panose="020B0604020202020204" pitchFamily="34" charset="0"/>
                        </a:rPr>
                        <a:t>dir</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Read one directory entry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8685370"/>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rewinddir</a:t>
                      </a:r>
                      <a:r>
                        <a:rPr lang="en-US" sz="1600" noProof="0" dirty="0">
                          <a:solidFill>
                            <a:schemeClr val="tx1"/>
                          </a:solidFill>
                          <a:latin typeface="Arial" panose="020B0604020202020204" pitchFamily="34" charset="0"/>
                          <a:cs typeface="Arial" panose="020B0604020202020204" pitchFamily="34" charset="0"/>
                        </a:rPr>
                        <a:t>(</a:t>
                      </a:r>
                      <a:r>
                        <a:rPr lang="en-US" sz="1600" noProof="0" dirty="0" err="1">
                          <a:solidFill>
                            <a:schemeClr val="tx1"/>
                          </a:solidFill>
                          <a:latin typeface="Arial" panose="020B0604020202020204" pitchFamily="34" charset="0"/>
                          <a:cs typeface="Arial" panose="020B0604020202020204" pitchFamily="34" charset="0"/>
                        </a:rPr>
                        <a:t>dir</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Rewind a directory so it can be reread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3148488"/>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613760" y="5355436"/>
            <a:ext cx="5000994" cy="313350"/>
          </a:xfrm>
        </p:spPr>
        <p:txBody>
          <a:bodyPr wrap="square" lIns="0" tIns="18000" rIns="0" bIns="18000" anchor="ctr" anchorCtr="0">
            <a:spAutoFit/>
          </a:bodyPr>
          <a:lstStyle/>
          <a:p>
            <a:pPr marL="0" indent="0">
              <a:buNone/>
            </a:pPr>
            <a:r>
              <a:rPr lang="en-US" sz="1800" dirty="0"/>
              <a:t>Figure 10.29 System calls relating to directories.</a:t>
            </a:r>
          </a:p>
        </p:txBody>
      </p:sp>
    </p:spTree>
    <p:extLst>
      <p:ext uri="{BB962C8B-B14F-4D97-AF65-F5344CB8AC3E}">
        <p14:creationId xmlns:p14="http://schemas.microsoft.com/office/powerpoint/2010/main" val="3253947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47917"/>
            <a:ext cx="11196636" cy="559572"/>
          </a:xfrm>
        </p:spPr>
        <p:txBody>
          <a:bodyPr wrap="square" lIns="0" tIns="18000" rIns="0" bIns="18000" anchor="ctr" anchorCtr="0">
            <a:spAutoFit/>
          </a:bodyPr>
          <a:lstStyle/>
          <a:p>
            <a:r>
              <a:rPr lang="en-US" sz="3400" dirty="0"/>
              <a:t>The Linux Virtual File System</a:t>
            </a:r>
          </a:p>
        </p:txBody>
      </p:sp>
      <p:graphicFrame>
        <p:nvGraphicFramePr>
          <p:cNvPr id="4" name="Table 3">
            <a:extLst>
              <a:ext uri="{FF2B5EF4-FFF2-40B4-BE49-F238E27FC236}">
                <a16:creationId xmlns:a16="http://schemas.microsoft.com/office/drawing/2014/main" id="{4AA07F5F-CD2B-4F59-B8FE-25D47B61B52F}"/>
              </a:ext>
            </a:extLst>
          </p:cNvPr>
          <p:cNvGraphicFramePr>
            <a:graphicFrameLocks noGrp="1"/>
          </p:cNvGraphicFramePr>
          <p:nvPr>
            <p:extLst>
              <p:ext uri="{D42A27DB-BD31-4B8C-83A1-F6EECF244321}">
                <p14:modId xmlns:p14="http://schemas.microsoft.com/office/powerpoint/2010/main" val="3488897330"/>
              </p:ext>
            </p:extLst>
          </p:nvPr>
        </p:nvGraphicFramePr>
        <p:xfrm>
          <a:off x="2283125" y="2094211"/>
          <a:ext cx="7634377" cy="1676400"/>
        </p:xfrm>
        <a:graphic>
          <a:graphicData uri="http://schemas.openxmlformats.org/drawingml/2006/table">
            <a:tbl>
              <a:tblPr firstRow="1" bandRow="1">
                <a:tableStyleId>{2D5ABB26-0587-4C30-8999-92F81FD0307C}</a:tableStyleId>
              </a:tblPr>
              <a:tblGrid>
                <a:gridCol w="1334868">
                  <a:extLst>
                    <a:ext uri="{9D8B030D-6E8A-4147-A177-3AD203B41FA5}">
                      <a16:colId xmlns:a16="http://schemas.microsoft.com/office/drawing/2014/main" val="3778837786"/>
                    </a:ext>
                  </a:extLst>
                </a:gridCol>
                <a:gridCol w="4161239">
                  <a:extLst>
                    <a:ext uri="{9D8B030D-6E8A-4147-A177-3AD203B41FA5}">
                      <a16:colId xmlns:a16="http://schemas.microsoft.com/office/drawing/2014/main" val="3834452914"/>
                    </a:ext>
                  </a:extLst>
                </a:gridCol>
                <a:gridCol w="2138270">
                  <a:extLst>
                    <a:ext uri="{9D8B030D-6E8A-4147-A177-3AD203B41FA5}">
                      <a16:colId xmlns:a16="http://schemas.microsoft.com/office/drawing/2014/main" val="1778199283"/>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Object</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Superblock</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specific file-system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read inode, sync </a:t>
                      </a:r>
                      <a:r>
                        <a:rPr lang="en-US" sz="1600" spc="-200" baseline="0" noProof="0" dirty="0">
                          <a:solidFill>
                            <a:schemeClr val="tx1"/>
                          </a:solidFill>
                          <a:latin typeface="Arial" panose="020B0604020202020204" pitchFamily="34" charset="0"/>
                          <a:cs typeface="Arial" panose="020B0604020202020204" pitchFamily="34" charset="0"/>
                        </a:rPr>
                        <a:t>f </a:t>
                      </a:r>
                      <a:r>
                        <a:rPr lang="en-US" sz="1600" noProof="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Dentry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directory entry, single component of a 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create, 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I-node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specific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d compare, d delete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open file associated with a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read, write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3010476" y="4397808"/>
            <a:ext cx="6151454" cy="313350"/>
          </a:xfrm>
        </p:spPr>
        <p:txBody>
          <a:bodyPr wrap="square" lIns="0" tIns="18000" rIns="0" bIns="18000" anchor="ctr" anchorCtr="0">
            <a:spAutoFit/>
          </a:bodyPr>
          <a:lstStyle/>
          <a:p>
            <a:pPr marL="0" indent="0">
              <a:buNone/>
            </a:pPr>
            <a:r>
              <a:rPr lang="en-US" sz="1800" dirty="0"/>
              <a:t>Figure 10.30 File system abstractions supported by the </a:t>
            </a:r>
            <a:r>
              <a:rPr lang="en-US" sz="1800" spc="-250" dirty="0"/>
              <a:t>V F </a:t>
            </a:r>
            <a:r>
              <a:rPr lang="en-US" sz="1800" dirty="0"/>
              <a:t>S.</a:t>
            </a:r>
          </a:p>
        </p:txBody>
      </p:sp>
    </p:spTree>
    <p:extLst>
      <p:ext uri="{BB962C8B-B14F-4D97-AF65-F5344CB8AC3E}">
        <p14:creationId xmlns:p14="http://schemas.microsoft.com/office/powerpoint/2010/main" val="1994279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7" y="247269"/>
            <a:ext cx="11160125" cy="559572"/>
          </a:xfrm>
        </p:spPr>
        <p:txBody>
          <a:bodyPr wrap="square" lIns="0" tIns="18000" rIns="0" bIns="18000" anchor="ctr" anchorCtr="0">
            <a:spAutoFit/>
          </a:bodyPr>
          <a:lstStyle/>
          <a:p>
            <a:r>
              <a:rPr lang="en-US" sz="3400" dirty="0"/>
              <a:t>Interfaces to Linux</a:t>
            </a:r>
          </a:p>
        </p:txBody>
      </p:sp>
      <p:pic>
        <p:nvPicPr>
          <p:cNvPr id="6" name="Picture 5" descr="The figure illustrates the layers in a Linux system.&#10;Long description is available in notes, press F6">
            <a:extLst>
              <a:ext uri="{FF2B5EF4-FFF2-40B4-BE49-F238E27FC236}">
                <a16:creationId xmlns:a16="http://schemas.microsoft.com/office/drawing/2014/main" id="{F167B08A-C335-4E1D-9A3E-EDF814D91CAF}"/>
              </a:ext>
            </a:extLst>
          </p:cNvPr>
          <p:cNvPicPr>
            <a:picLocks noChangeAspect="1"/>
          </p:cNvPicPr>
          <p:nvPr/>
        </p:nvPicPr>
        <p:blipFill>
          <a:blip r:embed="rId3"/>
          <a:stretch>
            <a:fillRect/>
          </a:stretch>
        </p:blipFill>
        <p:spPr>
          <a:xfrm>
            <a:off x="2524823" y="1741005"/>
            <a:ext cx="7142354" cy="355399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990002" y="5885819"/>
            <a:ext cx="4211996" cy="313350"/>
          </a:xfrm>
        </p:spPr>
        <p:txBody>
          <a:bodyPr wrap="square" lIns="0" tIns="18000" rIns="0" bIns="18000" anchor="ctr" anchorCtr="0">
            <a:spAutoFit/>
          </a:bodyPr>
          <a:lstStyle/>
          <a:p>
            <a:pPr marL="0" indent="0">
              <a:buNone/>
            </a:pPr>
            <a:r>
              <a:rPr lang="en-US" sz="1800" dirty="0">
                <a:solidFill>
                  <a:schemeClr val="tx1"/>
                </a:solidFill>
              </a:rPr>
              <a:t>Figure 10.1 The layers in a Linux system.</a:t>
            </a:r>
          </a:p>
        </p:txBody>
      </p:sp>
    </p:spTree>
    <p:extLst>
      <p:ext uri="{BB962C8B-B14F-4D97-AF65-F5344CB8AC3E}">
        <p14:creationId xmlns:p14="http://schemas.microsoft.com/office/powerpoint/2010/main" val="3628397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28375"/>
            <a:ext cx="11196636" cy="559572"/>
          </a:xfrm>
        </p:spPr>
        <p:txBody>
          <a:bodyPr wrap="square" lIns="0" tIns="18000" rIns="0" bIns="18000" anchor="ctr" anchorCtr="0">
            <a:spAutoFit/>
          </a:bodyPr>
          <a:lstStyle/>
          <a:p>
            <a:r>
              <a:rPr lang="en-US" sz="3400" dirty="0"/>
              <a:t>The Linux Ext2 File System (1)</a:t>
            </a:r>
          </a:p>
        </p:txBody>
      </p:sp>
      <p:pic>
        <p:nvPicPr>
          <p:cNvPr id="4" name="Picture 3" descr="The figure illustrates the disk layout of the Linux ext2 file system.&#10;Long description is available in notes, press F6">
            <a:extLst>
              <a:ext uri="{FF2B5EF4-FFF2-40B4-BE49-F238E27FC236}">
                <a16:creationId xmlns:a16="http://schemas.microsoft.com/office/drawing/2014/main" id="{E3964DAD-F3E6-47A2-84BE-2651702FF180}"/>
              </a:ext>
            </a:extLst>
          </p:cNvPr>
          <p:cNvPicPr>
            <a:picLocks noChangeAspect="1"/>
          </p:cNvPicPr>
          <p:nvPr/>
        </p:nvPicPr>
        <p:blipFill>
          <a:blip r:embed="rId3"/>
          <a:stretch>
            <a:fillRect/>
          </a:stretch>
        </p:blipFill>
        <p:spPr>
          <a:xfrm>
            <a:off x="2383694" y="2059647"/>
            <a:ext cx="7424612" cy="201409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360384" y="4733537"/>
            <a:ext cx="5524527" cy="313350"/>
          </a:xfrm>
        </p:spPr>
        <p:txBody>
          <a:bodyPr wrap="square" lIns="0" tIns="18000" rIns="0" bIns="18000" anchor="ctr" anchorCtr="0">
            <a:spAutoFit/>
          </a:bodyPr>
          <a:lstStyle/>
          <a:p>
            <a:pPr marL="0" indent="0">
              <a:buNone/>
            </a:pPr>
            <a:r>
              <a:rPr lang="en-US" sz="1800" dirty="0">
                <a:solidFill>
                  <a:schemeClr val="tx1"/>
                </a:solidFill>
              </a:rPr>
              <a:t>Figure 10.31 Disk layout of the Linux ext2 file system.</a:t>
            </a:r>
          </a:p>
        </p:txBody>
      </p:sp>
    </p:spTree>
    <p:extLst>
      <p:ext uri="{BB962C8B-B14F-4D97-AF65-F5344CB8AC3E}">
        <p14:creationId xmlns:p14="http://schemas.microsoft.com/office/powerpoint/2010/main" val="1258532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7" y="228375"/>
            <a:ext cx="11196637" cy="559572"/>
          </a:xfrm>
        </p:spPr>
        <p:txBody>
          <a:bodyPr wrap="square" lIns="0" tIns="18000" rIns="0" bIns="18000" anchor="ctr" anchorCtr="0">
            <a:spAutoFit/>
          </a:bodyPr>
          <a:lstStyle/>
          <a:p>
            <a:r>
              <a:rPr lang="en-US" sz="3400" dirty="0"/>
              <a:t>The Linux Ext2 File System (2)</a:t>
            </a:r>
          </a:p>
        </p:txBody>
      </p:sp>
      <p:pic>
        <p:nvPicPr>
          <p:cNvPr id="4" name="Picture 3" descr="The figure shows two horizontal blocks (a) and (b) which illustrate a Linux directory with three files and the same directory after the file voluminous has been removed.&#10;Long description is available in notes, press F6">
            <a:extLst>
              <a:ext uri="{FF2B5EF4-FFF2-40B4-BE49-F238E27FC236}">
                <a16:creationId xmlns:a16="http://schemas.microsoft.com/office/drawing/2014/main" id="{C6E44006-3BD1-481E-A985-05A5F028E276}"/>
              </a:ext>
            </a:extLst>
          </p:cNvPr>
          <p:cNvPicPr>
            <a:picLocks noChangeAspect="1"/>
          </p:cNvPicPr>
          <p:nvPr/>
        </p:nvPicPr>
        <p:blipFill>
          <a:blip r:embed="rId3"/>
          <a:stretch>
            <a:fillRect/>
          </a:stretch>
        </p:blipFill>
        <p:spPr>
          <a:xfrm>
            <a:off x="2706675" y="1421548"/>
            <a:ext cx="6778653" cy="334247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101601" y="5153982"/>
            <a:ext cx="6042094" cy="590349"/>
          </a:xfrm>
        </p:spPr>
        <p:txBody>
          <a:bodyPr wrap="square" lIns="0" tIns="18000" rIns="0" bIns="18000" anchor="ctr" anchorCtr="0">
            <a:spAutoFit/>
          </a:bodyPr>
          <a:lstStyle/>
          <a:p>
            <a:pPr marL="0" indent="0">
              <a:buNone/>
            </a:pPr>
            <a:r>
              <a:rPr lang="en-US" sz="1800" dirty="0"/>
              <a:t>Figure 10.32 (a) A Linux directory with three files. (b) The same directory after the file voluminous has been removed.</a:t>
            </a:r>
          </a:p>
        </p:txBody>
      </p:sp>
    </p:spTree>
    <p:extLst>
      <p:ext uri="{BB962C8B-B14F-4D97-AF65-F5344CB8AC3E}">
        <p14:creationId xmlns:p14="http://schemas.microsoft.com/office/powerpoint/2010/main" val="665899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96636" cy="559572"/>
          </a:xfrm>
        </p:spPr>
        <p:txBody>
          <a:bodyPr wrap="square" lIns="0" tIns="18000" rIns="0" bIns="18000" anchor="ctr" anchorCtr="0">
            <a:spAutoFit/>
          </a:bodyPr>
          <a:lstStyle/>
          <a:p>
            <a:r>
              <a:rPr lang="en-US" sz="3400" dirty="0"/>
              <a:t>The Linux Ext2 File System (3)</a:t>
            </a:r>
          </a:p>
        </p:txBody>
      </p:sp>
      <p:graphicFrame>
        <p:nvGraphicFramePr>
          <p:cNvPr id="4" name="Table 3">
            <a:extLst>
              <a:ext uri="{FF2B5EF4-FFF2-40B4-BE49-F238E27FC236}">
                <a16:creationId xmlns:a16="http://schemas.microsoft.com/office/drawing/2014/main" id="{7508F1FA-70C0-4320-8398-51F66B545AC9}"/>
              </a:ext>
            </a:extLst>
          </p:cNvPr>
          <p:cNvGraphicFramePr>
            <a:graphicFrameLocks noGrp="1"/>
          </p:cNvGraphicFramePr>
          <p:nvPr>
            <p:extLst>
              <p:ext uri="{D42A27DB-BD31-4B8C-83A1-F6EECF244321}">
                <p14:modId xmlns:p14="http://schemas.microsoft.com/office/powerpoint/2010/main" val="459965883"/>
              </p:ext>
            </p:extLst>
          </p:nvPr>
        </p:nvGraphicFramePr>
        <p:xfrm>
          <a:off x="2283125" y="1382222"/>
          <a:ext cx="7634377" cy="3688080"/>
        </p:xfrm>
        <a:graphic>
          <a:graphicData uri="http://schemas.openxmlformats.org/drawingml/2006/table">
            <a:tbl>
              <a:tblPr firstRow="1" bandRow="1">
                <a:tableStyleId>{2D5ABB26-0587-4C30-8999-92F81FD0307C}</a:tableStyleId>
              </a:tblPr>
              <a:tblGrid>
                <a:gridCol w="862642">
                  <a:extLst>
                    <a:ext uri="{9D8B030D-6E8A-4147-A177-3AD203B41FA5}">
                      <a16:colId xmlns:a16="http://schemas.microsoft.com/office/drawing/2014/main" val="3778837786"/>
                    </a:ext>
                  </a:extLst>
                </a:gridCol>
                <a:gridCol w="759125">
                  <a:extLst>
                    <a:ext uri="{9D8B030D-6E8A-4147-A177-3AD203B41FA5}">
                      <a16:colId xmlns:a16="http://schemas.microsoft.com/office/drawing/2014/main" val="3834452914"/>
                    </a:ext>
                  </a:extLst>
                </a:gridCol>
                <a:gridCol w="6012610">
                  <a:extLst>
                    <a:ext uri="{9D8B030D-6E8A-4147-A177-3AD203B41FA5}">
                      <a16:colId xmlns:a16="http://schemas.microsoft.com/office/drawing/2014/main" val="1778199283"/>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Field</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Mode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File type, protection bits, </a:t>
                      </a:r>
                      <a:r>
                        <a:rPr lang="en-US" sz="1600" noProof="0" dirty="0" err="1">
                          <a:solidFill>
                            <a:schemeClr val="tx1"/>
                          </a:solidFill>
                          <a:latin typeface="Arial" panose="020B0604020202020204" pitchFamily="34" charset="0"/>
                          <a:cs typeface="Arial" panose="020B0604020202020204" pitchFamily="34" charset="0"/>
                        </a:rPr>
                        <a:t>setuid</a:t>
                      </a:r>
                      <a:r>
                        <a:rPr lang="en-US" sz="1600" noProof="0" dirty="0">
                          <a:solidFill>
                            <a:schemeClr val="tx1"/>
                          </a:solidFill>
                          <a:latin typeface="Arial" panose="020B0604020202020204" pitchFamily="34" charset="0"/>
                          <a:cs typeface="Arial" panose="020B0604020202020204" pitchFamily="34" charset="0"/>
                        </a:rPr>
                        <a:t>, </a:t>
                      </a:r>
                      <a:r>
                        <a:rPr lang="en-US" sz="1600" noProof="0" dirty="0" err="1">
                          <a:solidFill>
                            <a:schemeClr val="tx1"/>
                          </a:solidFill>
                          <a:latin typeface="Arial" panose="020B0604020202020204" pitchFamily="34" charset="0"/>
                          <a:cs typeface="Arial" panose="020B0604020202020204" pitchFamily="34" charset="0"/>
                        </a:rPr>
                        <a:t>setgid</a:t>
                      </a:r>
                      <a:r>
                        <a:rPr lang="en-US" sz="1600" noProof="0" dirty="0">
                          <a:solidFill>
                            <a:schemeClr val="tx1"/>
                          </a:solidFill>
                          <a:latin typeface="Arial" panose="020B0604020202020204" pitchFamily="34" charset="0"/>
                          <a:cs typeface="Arial" panose="020B0604020202020204" pitchFamily="34" charset="0"/>
                        </a:rPr>
                        <a:t>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Nlinks</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Number of directory </a:t>
                      </a:r>
                      <a:r>
                        <a:rPr lang="en-US" sz="1600" noProof="0" dirty="0" err="1">
                          <a:solidFill>
                            <a:schemeClr val="tx1"/>
                          </a:solidFill>
                          <a:latin typeface="Arial" panose="020B0604020202020204" pitchFamily="34" charset="0"/>
                          <a:cs typeface="Arial" panose="020B0604020202020204" pitchFamily="34" charset="0"/>
                        </a:rPr>
                        <a:t>entr</a:t>
                      </a:r>
                      <a:r>
                        <a:rPr lang="en-US" sz="1600" noProof="0" dirty="0">
                          <a:solidFill>
                            <a:schemeClr val="tx1"/>
                          </a:solidFill>
                          <a:latin typeface="Arial" panose="020B0604020202020204" pitchFamily="34" charset="0"/>
                          <a:cs typeface="Arial" panose="020B0604020202020204" pitchFamily="34" charset="0"/>
                        </a:rPr>
                        <a:t> </a:t>
                      </a:r>
                      <a:r>
                        <a:rPr lang="en-US" sz="1600" noProof="0" dirty="0" err="1">
                          <a:solidFill>
                            <a:schemeClr val="tx1"/>
                          </a:solidFill>
                          <a:latin typeface="Arial" panose="020B0604020202020204" pitchFamily="34" charset="0"/>
                          <a:cs typeface="Arial" panose="020B0604020202020204" pitchFamily="34" charset="0"/>
                        </a:rPr>
                        <a:t>ies</a:t>
                      </a:r>
                      <a:r>
                        <a:rPr lang="en-US" sz="1600" noProof="0" dirty="0">
                          <a:solidFill>
                            <a:schemeClr val="tx1"/>
                          </a:solidFill>
                          <a:latin typeface="Arial" panose="020B0604020202020204" pitchFamily="34" charset="0"/>
                          <a:cs typeface="Arial" panose="020B0604020202020204" pitchFamily="34" charset="0"/>
                        </a:rPr>
                        <a:t> pointing to this </a:t>
                      </a:r>
                      <a:r>
                        <a:rPr lang="en-US" sz="1600" noProof="0" dirty="0" err="1">
                          <a:solidFill>
                            <a:schemeClr val="tx1"/>
                          </a:solidFill>
                          <a:latin typeface="Arial" panose="020B0604020202020204" pitchFamily="34" charset="0"/>
                          <a:cs typeface="Arial" panose="020B0604020202020204" pitchFamily="34" charset="0"/>
                        </a:rPr>
                        <a:t>i</a:t>
                      </a:r>
                      <a:r>
                        <a:rPr lang="en-US" sz="1600" noProof="0" dirty="0">
                          <a:solidFill>
                            <a:schemeClr val="tx1"/>
                          </a:solidFill>
                          <a:latin typeface="Arial" panose="020B0604020202020204" pitchFamily="34" charset="0"/>
                          <a:cs typeface="Arial" panose="020B0604020202020204" pitchFamily="34" charset="0"/>
                        </a:rPr>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spc="-200" baseline="0" noProof="0" dirty="0">
                          <a:solidFill>
                            <a:schemeClr val="tx1"/>
                          </a:solidFill>
                          <a:latin typeface="Arial" panose="020B0604020202020204" pitchFamily="34" charset="0"/>
                          <a:cs typeface="Arial" panose="020B0604020202020204" pitchFamily="34" charset="0"/>
                        </a:rPr>
                        <a:t>U 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spc="-200" baseline="0" noProof="0" dirty="0">
                          <a:solidFill>
                            <a:schemeClr val="tx1"/>
                          </a:solidFill>
                          <a:latin typeface="Arial" panose="020B0604020202020204" pitchFamily="34" charset="0"/>
                          <a:cs typeface="Arial" panose="020B0604020202020204" pitchFamily="34" charset="0"/>
                        </a:rPr>
                        <a:t>U I </a:t>
                      </a:r>
                      <a:r>
                        <a:rPr lang="en-US" sz="1600" noProof="0" dirty="0">
                          <a:solidFill>
                            <a:schemeClr val="tx1"/>
                          </a:solidFill>
                          <a:latin typeface="Arial" panose="020B0604020202020204" pitchFamily="34" charset="0"/>
                          <a:cs typeface="Arial" panose="020B0604020202020204" pitchFamily="34" charset="0"/>
                        </a:rPr>
                        <a:t>D of the file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spc="-200" baseline="0" noProof="0" dirty="0">
                          <a:solidFill>
                            <a:schemeClr val="tx1"/>
                          </a:solidFill>
                          <a:latin typeface="Arial" panose="020B0604020202020204" pitchFamily="34" charset="0"/>
                          <a:cs typeface="Arial" panose="020B0604020202020204" pitchFamily="34" charset="0"/>
                        </a:rPr>
                        <a:t>G 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spc="-200" baseline="0" noProof="0" dirty="0">
                          <a:solidFill>
                            <a:schemeClr val="tx1"/>
                          </a:solidFill>
                          <a:latin typeface="Arial" panose="020B0604020202020204" pitchFamily="34" charset="0"/>
                          <a:cs typeface="Arial" panose="020B0604020202020204" pitchFamily="34" charset="0"/>
                        </a:rPr>
                        <a:t>G I </a:t>
                      </a:r>
                      <a:r>
                        <a:rPr lang="en-US" sz="1600" noProof="0" dirty="0">
                          <a:solidFill>
                            <a:schemeClr val="tx1"/>
                          </a:solidFill>
                          <a:latin typeface="Arial" panose="020B0604020202020204" pitchFamily="34" charset="0"/>
                          <a:cs typeface="Arial" panose="020B0604020202020204" pitchFamily="34" charset="0"/>
                        </a:rPr>
                        <a:t>D of the file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File size in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Addr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Address of first 12 disk blocks, then 3 indirect blocks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Gen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Generation number (incremented every time </a:t>
                      </a:r>
                      <a:r>
                        <a:rPr lang="en-US" sz="1600" noProof="0" dirty="0" err="1">
                          <a:solidFill>
                            <a:schemeClr val="tx1"/>
                          </a:solidFill>
                          <a:latin typeface="Arial" panose="020B0604020202020204" pitchFamily="34" charset="0"/>
                          <a:cs typeface="Arial" panose="020B0604020202020204" pitchFamily="34" charset="0"/>
                        </a:rPr>
                        <a:t>i</a:t>
                      </a:r>
                      <a:r>
                        <a:rPr lang="en-US" sz="1600" noProof="0" dirty="0">
                          <a:solidFill>
                            <a:schemeClr val="tx1"/>
                          </a:solidFill>
                          <a:latin typeface="Arial" panose="020B0604020202020204" pitchFamily="34" charset="0"/>
                          <a:cs typeface="Arial" panose="020B0604020202020204" pitchFamily="34" charset="0"/>
                        </a:rPr>
                        <a:t>-node is reused)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Atime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Time the file was last accessed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3731174"/>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Mtime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Time the file was last modified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9429252"/>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Ctime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Time the </a:t>
                      </a:r>
                      <a:r>
                        <a:rPr lang="en-US" sz="1600" noProof="0" dirty="0" err="1">
                          <a:solidFill>
                            <a:schemeClr val="tx1"/>
                          </a:solidFill>
                          <a:latin typeface="Arial" panose="020B0604020202020204" pitchFamily="34" charset="0"/>
                          <a:cs typeface="Arial" panose="020B0604020202020204" pitchFamily="34" charset="0"/>
                        </a:rPr>
                        <a:t>i</a:t>
                      </a:r>
                      <a:r>
                        <a:rPr lang="en-US" sz="1600" noProof="0" dirty="0">
                          <a:solidFill>
                            <a:schemeClr val="tx1"/>
                          </a:solidFill>
                          <a:latin typeface="Arial" panose="020B0604020202020204" pitchFamily="34" charset="0"/>
                          <a:cs typeface="Arial" panose="020B0604020202020204" pitchFamily="34" charset="0"/>
                        </a:rPr>
                        <a:t>-node was last changed (except the other times)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816494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248225" y="5539803"/>
            <a:ext cx="5748845" cy="313350"/>
          </a:xfrm>
        </p:spPr>
        <p:txBody>
          <a:bodyPr wrap="square" lIns="0" tIns="18000" rIns="0" bIns="18000" anchor="ctr" anchorCtr="0">
            <a:spAutoFit/>
          </a:bodyPr>
          <a:lstStyle/>
          <a:p>
            <a:pPr marL="0" indent="0" algn="ctr">
              <a:buNone/>
            </a:pPr>
            <a:r>
              <a:rPr lang="en-US" sz="1800" dirty="0"/>
              <a:t>Figure 10.33 Some fields in the </a:t>
            </a:r>
            <a:r>
              <a:rPr lang="en-US" sz="1800" dirty="0" err="1"/>
              <a:t>i</a:t>
            </a:r>
            <a:r>
              <a:rPr lang="en-US" sz="1800" dirty="0"/>
              <a:t>-node structure in Linux</a:t>
            </a:r>
          </a:p>
        </p:txBody>
      </p:sp>
    </p:spTree>
    <p:extLst>
      <p:ext uri="{BB962C8B-B14F-4D97-AF65-F5344CB8AC3E}">
        <p14:creationId xmlns:p14="http://schemas.microsoft.com/office/powerpoint/2010/main" val="4201061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96636" cy="559572"/>
          </a:xfrm>
        </p:spPr>
        <p:txBody>
          <a:bodyPr wrap="square" lIns="0" tIns="18000" rIns="0" bIns="18000" anchor="ctr" anchorCtr="0">
            <a:spAutoFit/>
          </a:bodyPr>
          <a:lstStyle/>
          <a:p>
            <a:r>
              <a:rPr lang="en-US" sz="3400" dirty="0"/>
              <a:t>The Linux Ext2 File System (4)</a:t>
            </a:r>
          </a:p>
        </p:txBody>
      </p:sp>
      <p:pic>
        <p:nvPicPr>
          <p:cNvPr id="4" name="Picture 3" descr="The figure illustrates the relationship between the file-descriptor table, the open-file description table, and the i-node table.&#10;Long description is available in notes, press F6">
            <a:extLst>
              <a:ext uri="{FF2B5EF4-FFF2-40B4-BE49-F238E27FC236}">
                <a16:creationId xmlns:a16="http://schemas.microsoft.com/office/drawing/2014/main" id="{8052EF28-C380-49C1-B7AB-352E4A1E3FD2}"/>
              </a:ext>
            </a:extLst>
          </p:cNvPr>
          <p:cNvPicPr>
            <a:picLocks noChangeAspect="1"/>
          </p:cNvPicPr>
          <p:nvPr/>
        </p:nvPicPr>
        <p:blipFill>
          <a:blip r:embed="rId3"/>
          <a:stretch>
            <a:fillRect/>
          </a:stretch>
        </p:blipFill>
        <p:spPr>
          <a:xfrm>
            <a:off x="3624988" y="1059987"/>
            <a:ext cx="4942027" cy="398647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131512" y="5394246"/>
            <a:ext cx="5982270" cy="590349"/>
          </a:xfrm>
        </p:spPr>
        <p:txBody>
          <a:bodyPr wrap="square" lIns="0" tIns="18000" rIns="0" bIns="18000" anchor="ctr" anchorCtr="0">
            <a:spAutoFit/>
          </a:bodyPr>
          <a:lstStyle/>
          <a:p>
            <a:pPr marL="0" indent="0">
              <a:buNone/>
            </a:pPr>
            <a:r>
              <a:rPr lang="en-US" sz="1800" dirty="0"/>
              <a:t>Figure 10.34 The relation between the file descriptor table, the open file description table, and the </a:t>
            </a:r>
            <a:r>
              <a:rPr lang="en-US" sz="1800" dirty="0" err="1"/>
              <a:t>i</a:t>
            </a:r>
            <a:r>
              <a:rPr lang="en-US" sz="1800" dirty="0"/>
              <a:t>-node table.</a:t>
            </a:r>
          </a:p>
        </p:txBody>
      </p:sp>
    </p:spTree>
    <p:extLst>
      <p:ext uri="{BB962C8B-B14F-4D97-AF65-F5344CB8AC3E}">
        <p14:creationId xmlns:p14="http://schemas.microsoft.com/office/powerpoint/2010/main" val="1611429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96636" cy="559572"/>
          </a:xfrm>
        </p:spPr>
        <p:txBody>
          <a:bodyPr wrap="square" lIns="0" tIns="18000" rIns="0" bIns="18000" anchor="ctr" anchorCtr="0">
            <a:spAutoFit/>
          </a:bodyPr>
          <a:lstStyle/>
          <a:p>
            <a:r>
              <a:rPr lang="en-US" sz="3400" spc="-500" dirty="0"/>
              <a:t>N F </a:t>
            </a:r>
            <a:r>
              <a:rPr lang="en-US" sz="3400" dirty="0"/>
              <a:t>S Protocols</a:t>
            </a:r>
          </a:p>
        </p:txBody>
      </p:sp>
      <p:pic>
        <p:nvPicPr>
          <p:cNvPr id="4" name="Picture 3" descr="The figure illustrates Examples of remote-mounted file systems. Directories are shown by squares and files by circles.&#10;Long description is available in notes, press F6">
            <a:extLst>
              <a:ext uri="{FF2B5EF4-FFF2-40B4-BE49-F238E27FC236}">
                <a16:creationId xmlns:a16="http://schemas.microsoft.com/office/drawing/2014/main" id="{D6AB1C11-DA98-4EE0-B1EC-2F6FE52CEBAD}"/>
              </a:ext>
            </a:extLst>
          </p:cNvPr>
          <p:cNvPicPr>
            <a:picLocks noChangeAspect="1"/>
          </p:cNvPicPr>
          <p:nvPr/>
        </p:nvPicPr>
        <p:blipFill>
          <a:blip r:embed="rId3"/>
          <a:stretch>
            <a:fillRect/>
          </a:stretch>
        </p:blipFill>
        <p:spPr>
          <a:xfrm>
            <a:off x="3081529" y="987674"/>
            <a:ext cx="6028942" cy="398508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248224" y="5377159"/>
            <a:ext cx="5748846" cy="602215"/>
          </a:xfrm>
        </p:spPr>
        <p:txBody>
          <a:bodyPr wrap="square" lIns="0" tIns="18000" rIns="0" bIns="18000" anchor="ctr" anchorCtr="0">
            <a:spAutoFit/>
          </a:bodyPr>
          <a:lstStyle/>
          <a:p>
            <a:pPr marL="0" indent="0">
              <a:buNone/>
            </a:pPr>
            <a:r>
              <a:rPr lang="en-US" sz="1800" dirty="0"/>
              <a:t>Figure 10.35 Examples of remote mounted file systems. Directories shown as squares, files shown as circles.</a:t>
            </a:r>
          </a:p>
        </p:txBody>
      </p:sp>
    </p:spTree>
    <p:extLst>
      <p:ext uri="{BB962C8B-B14F-4D97-AF65-F5344CB8AC3E}">
        <p14:creationId xmlns:p14="http://schemas.microsoft.com/office/powerpoint/2010/main" val="2515591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96636" cy="559572"/>
          </a:xfrm>
        </p:spPr>
        <p:txBody>
          <a:bodyPr wrap="square" lIns="0" tIns="18000" rIns="0" bIns="18000" anchor="ctr" anchorCtr="0">
            <a:spAutoFit/>
          </a:bodyPr>
          <a:lstStyle/>
          <a:p>
            <a:r>
              <a:rPr lang="en-US" sz="3400" spc="-500" dirty="0"/>
              <a:t>N F </a:t>
            </a:r>
            <a:r>
              <a:rPr lang="en-US" sz="3400" dirty="0"/>
              <a:t>S Implementation</a:t>
            </a:r>
          </a:p>
        </p:txBody>
      </p:sp>
      <p:pic>
        <p:nvPicPr>
          <p:cNvPr id="4" name="Picture 3" descr="The figure illustrates the N F S layer structure.&#10;Long description is available in notes, press F6">
            <a:extLst>
              <a:ext uri="{FF2B5EF4-FFF2-40B4-BE49-F238E27FC236}">
                <a16:creationId xmlns:a16="http://schemas.microsoft.com/office/drawing/2014/main" id="{D49BE5E6-65E1-4840-918D-FFCE5D42DF72}"/>
              </a:ext>
            </a:extLst>
          </p:cNvPr>
          <p:cNvPicPr>
            <a:picLocks noChangeAspect="1"/>
          </p:cNvPicPr>
          <p:nvPr/>
        </p:nvPicPr>
        <p:blipFill>
          <a:blip r:embed="rId3"/>
          <a:stretch>
            <a:fillRect/>
          </a:stretch>
        </p:blipFill>
        <p:spPr>
          <a:xfrm>
            <a:off x="2711135" y="1116435"/>
            <a:ext cx="6769730" cy="436886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211148" y="5786819"/>
            <a:ext cx="3822999" cy="313350"/>
          </a:xfrm>
        </p:spPr>
        <p:txBody>
          <a:bodyPr wrap="square" lIns="0" tIns="18000" rIns="0" bIns="18000" anchor="ctr" anchorCtr="0">
            <a:spAutoFit/>
          </a:bodyPr>
          <a:lstStyle/>
          <a:p>
            <a:pPr marL="0" indent="0">
              <a:buNone/>
            </a:pPr>
            <a:r>
              <a:rPr lang="en-US" sz="1800" dirty="0"/>
              <a:t>Figure 10.36 The </a:t>
            </a:r>
            <a:r>
              <a:rPr lang="en-US" sz="1800" spc="-300" dirty="0"/>
              <a:t>N F </a:t>
            </a:r>
            <a:r>
              <a:rPr lang="en-US" sz="1800" dirty="0"/>
              <a:t>S layer structure.</a:t>
            </a:r>
          </a:p>
        </p:txBody>
      </p:sp>
    </p:spTree>
    <p:extLst>
      <p:ext uri="{BB962C8B-B14F-4D97-AF65-F5344CB8AC3E}">
        <p14:creationId xmlns:p14="http://schemas.microsoft.com/office/powerpoint/2010/main" val="2025994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8" y="239526"/>
            <a:ext cx="11196637" cy="559572"/>
          </a:xfrm>
        </p:spPr>
        <p:txBody>
          <a:bodyPr wrap="square" lIns="0" tIns="18000" rIns="0" bIns="18000" anchor="ctr" anchorCtr="0">
            <a:spAutoFit/>
          </a:bodyPr>
          <a:lstStyle/>
          <a:p>
            <a:r>
              <a:rPr lang="en-US" sz="3400" dirty="0"/>
              <a:t>Security in Linux</a:t>
            </a:r>
          </a:p>
        </p:txBody>
      </p:sp>
      <p:graphicFrame>
        <p:nvGraphicFramePr>
          <p:cNvPr id="5" name="Table 4">
            <a:extLst>
              <a:ext uri="{FF2B5EF4-FFF2-40B4-BE49-F238E27FC236}">
                <a16:creationId xmlns:a16="http://schemas.microsoft.com/office/drawing/2014/main" id="{0BEE05C9-13E3-402A-A2E1-ECA2884A2E48}"/>
              </a:ext>
            </a:extLst>
          </p:cNvPr>
          <p:cNvGraphicFramePr>
            <a:graphicFrameLocks noGrp="1"/>
          </p:cNvGraphicFramePr>
          <p:nvPr>
            <p:extLst>
              <p:ext uri="{D42A27DB-BD31-4B8C-83A1-F6EECF244321}">
                <p14:modId xmlns:p14="http://schemas.microsoft.com/office/powerpoint/2010/main" val="816720747"/>
              </p:ext>
            </p:extLst>
          </p:nvPr>
        </p:nvGraphicFramePr>
        <p:xfrm>
          <a:off x="2136479" y="1697402"/>
          <a:ext cx="7920427" cy="2682240"/>
        </p:xfrm>
        <a:graphic>
          <a:graphicData uri="http://schemas.openxmlformats.org/drawingml/2006/table">
            <a:tbl>
              <a:tblPr firstRow="1" bandRow="1">
                <a:tableStyleId>{2D5ABB26-0587-4C30-8999-92F81FD0307C}</a:tableStyleId>
              </a:tblPr>
              <a:tblGrid>
                <a:gridCol w="1396143">
                  <a:extLst>
                    <a:ext uri="{9D8B030D-6E8A-4147-A177-3AD203B41FA5}">
                      <a16:colId xmlns:a16="http://schemas.microsoft.com/office/drawing/2014/main" val="3778837786"/>
                    </a:ext>
                  </a:extLst>
                </a:gridCol>
                <a:gridCol w="1566187">
                  <a:extLst>
                    <a:ext uri="{9D8B030D-6E8A-4147-A177-3AD203B41FA5}">
                      <a16:colId xmlns:a16="http://schemas.microsoft.com/office/drawing/2014/main" val="3834452914"/>
                    </a:ext>
                  </a:extLst>
                </a:gridCol>
                <a:gridCol w="4958097">
                  <a:extLst>
                    <a:ext uri="{9D8B030D-6E8A-4147-A177-3AD203B41FA5}">
                      <a16:colId xmlns:a16="http://schemas.microsoft.com/office/drawing/2014/main" val="1778199283"/>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Binary</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Symbolic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Allowed file accesses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111000000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err="1">
                          <a:solidFill>
                            <a:schemeClr val="tx1"/>
                          </a:solidFill>
                          <a:latin typeface="Arial" panose="020B0604020202020204" pitchFamily="34" charset="0"/>
                          <a:cs typeface="Arial" panose="020B0604020202020204" pitchFamily="34" charset="0"/>
                        </a:rPr>
                        <a:t>rwx</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Owner can read, write, and execute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111111000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err="1">
                          <a:solidFill>
                            <a:schemeClr val="tx1"/>
                          </a:solidFill>
                          <a:latin typeface="Arial" panose="020B0604020202020204" pitchFamily="34" charset="0"/>
                          <a:cs typeface="Arial" panose="020B0604020202020204" pitchFamily="34" charset="0"/>
                        </a:rPr>
                        <a:t>rwxrwx</a:t>
                      </a:r>
                      <a:r>
                        <a:rPr lang="en-US" sz="1600" noProof="0" dirty="0">
                          <a:solidFill>
                            <a:schemeClr val="tx1"/>
                          </a:solidFill>
                          <a:latin typeface="Arial" panose="020B0604020202020204" pitchFamily="34" charset="0"/>
                          <a:cs typeface="Arial" panose="020B0604020202020204" pitchFamily="34" charset="0"/>
                        </a:rPr>
                        <a:t>–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Owner and group can read, write, and execute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110100000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err="1">
                          <a:solidFill>
                            <a:schemeClr val="tx1"/>
                          </a:solidFill>
                          <a:latin typeface="Arial" panose="020B0604020202020204" pitchFamily="34" charset="0"/>
                          <a:cs typeface="Arial" panose="020B0604020202020204" pitchFamily="34" charset="0"/>
                        </a:rPr>
                        <a:t>rw</a:t>
                      </a:r>
                      <a:r>
                        <a:rPr lang="en-US" sz="1600" noProof="0" dirty="0">
                          <a:solidFill>
                            <a:schemeClr val="tx1"/>
                          </a:solidFill>
                          <a:latin typeface="Arial" panose="020B0604020202020204" pitchFamily="34" charset="0"/>
                          <a:cs typeface="Arial" panose="020B0604020202020204" pitchFamily="34"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Owner can read and write; group can 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110100100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err="1">
                          <a:solidFill>
                            <a:schemeClr val="tx1"/>
                          </a:solidFill>
                          <a:latin typeface="Arial" panose="020B0604020202020204" pitchFamily="34" charset="0"/>
                          <a:cs typeface="Arial" panose="020B0604020202020204" pitchFamily="34" charset="0"/>
                        </a:rPr>
                        <a:t>rw</a:t>
                      </a:r>
                      <a:r>
                        <a:rPr lang="en-US" sz="1600" noProof="0" dirty="0">
                          <a:solidFill>
                            <a:schemeClr val="tx1"/>
                          </a:solidFill>
                          <a:latin typeface="Arial" panose="020B0604020202020204" pitchFamily="34" charset="0"/>
                          <a:cs typeface="Arial" panose="020B0604020202020204" pitchFamily="34" charset="0"/>
                        </a:rPr>
                        <a:t>–r– –r–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Owner can read and write; all others can read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111101101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err="1">
                          <a:solidFill>
                            <a:schemeClr val="tx1"/>
                          </a:solidFill>
                          <a:latin typeface="Arial" panose="020B0604020202020204" pitchFamily="34" charset="0"/>
                          <a:cs typeface="Arial" panose="020B0604020202020204" pitchFamily="34" charset="0"/>
                        </a:rPr>
                        <a:t>rwxr</a:t>
                      </a:r>
                      <a:r>
                        <a:rPr lang="en-US" sz="1600" noProof="0" dirty="0">
                          <a:solidFill>
                            <a:schemeClr val="tx1"/>
                          </a:solidFill>
                          <a:latin typeface="Arial" panose="020B0604020202020204" pitchFamily="34" charset="0"/>
                          <a:cs typeface="Arial" panose="020B0604020202020204" pitchFamily="34" charset="0"/>
                        </a:rPr>
                        <a:t>–</a:t>
                      </a:r>
                      <a:r>
                        <a:rPr lang="en-US" sz="1600" noProof="0" dirty="0" err="1">
                          <a:solidFill>
                            <a:schemeClr val="tx1"/>
                          </a:solidFill>
                          <a:latin typeface="Arial" panose="020B0604020202020204" pitchFamily="34" charset="0"/>
                          <a:cs typeface="Arial" panose="020B0604020202020204" pitchFamily="34" charset="0"/>
                        </a:rPr>
                        <a:t>xr</a:t>
                      </a:r>
                      <a:r>
                        <a:rPr lang="en-US" sz="1600" noProof="0" dirty="0">
                          <a:solidFill>
                            <a:schemeClr val="tx1"/>
                          </a:solidFill>
                          <a:latin typeface="Arial" panose="020B0604020202020204" pitchFamily="34" charset="0"/>
                          <a:cs typeface="Arial" panose="020B0604020202020204" pitchFamily="34"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Owner can do everything, rest can read and execute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000000000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Nobody has any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000000111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noProof="0" dirty="0">
                          <a:solidFill>
                            <a:schemeClr val="tx1"/>
                          </a:solidFill>
                          <a:latin typeface="Arial" panose="020B0604020202020204" pitchFamily="34" charset="0"/>
                          <a:cs typeface="Arial" panose="020B0604020202020204" pitchFamily="34" charset="0"/>
                        </a:rPr>
                        <a:t>––––––</a:t>
                      </a:r>
                      <a:r>
                        <a:rPr lang="en-US" sz="1600" noProof="0" dirty="0" err="1">
                          <a:solidFill>
                            <a:schemeClr val="tx1"/>
                          </a:solidFill>
                          <a:latin typeface="Arial" panose="020B0604020202020204" pitchFamily="34" charset="0"/>
                          <a:cs typeface="Arial" panose="020B0604020202020204" pitchFamily="34" charset="0"/>
                        </a:rPr>
                        <a:t>rwx</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Only outsiders have access (strange, but legal)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520472" y="5291435"/>
            <a:ext cx="5204354" cy="313350"/>
          </a:xfrm>
        </p:spPr>
        <p:txBody>
          <a:bodyPr wrap="square" lIns="0" tIns="18000" rIns="0" bIns="18000" anchor="ctr" anchorCtr="0">
            <a:spAutoFit/>
          </a:bodyPr>
          <a:lstStyle/>
          <a:p>
            <a:pPr marL="0" indent="0">
              <a:buNone/>
            </a:pPr>
            <a:r>
              <a:rPr lang="en-US" sz="1800" dirty="0"/>
              <a:t>Figure 10.37 Some example file protection modes.</a:t>
            </a:r>
          </a:p>
        </p:txBody>
      </p:sp>
    </p:spTree>
    <p:extLst>
      <p:ext uri="{BB962C8B-B14F-4D97-AF65-F5344CB8AC3E}">
        <p14:creationId xmlns:p14="http://schemas.microsoft.com/office/powerpoint/2010/main" val="720612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96636" cy="559572"/>
          </a:xfrm>
        </p:spPr>
        <p:txBody>
          <a:bodyPr wrap="square" lIns="0" tIns="18000" rIns="0" bIns="18000" anchor="ctr" anchorCtr="0">
            <a:spAutoFit/>
          </a:bodyPr>
          <a:lstStyle/>
          <a:p>
            <a:r>
              <a:rPr lang="en-US" sz="3400" dirty="0"/>
              <a:t>Security System Calls in Linux</a:t>
            </a:r>
          </a:p>
        </p:txBody>
      </p:sp>
      <p:graphicFrame>
        <p:nvGraphicFramePr>
          <p:cNvPr id="5" name="Table 4">
            <a:extLst>
              <a:ext uri="{FF2B5EF4-FFF2-40B4-BE49-F238E27FC236}">
                <a16:creationId xmlns:a16="http://schemas.microsoft.com/office/drawing/2014/main" id="{0BEE05C9-13E3-402A-A2E1-ECA2884A2E48}"/>
              </a:ext>
            </a:extLst>
          </p:cNvPr>
          <p:cNvGraphicFramePr>
            <a:graphicFrameLocks noGrp="1"/>
          </p:cNvGraphicFramePr>
          <p:nvPr>
            <p:extLst>
              <p:ext uri="{D42A27DB-BD31-4B8C-83A1-F6EECF244321}">
                <p14:modId xmlns:p14="http://schemas.microsoft.com/office/powerpoint/2010/main" val="2995278324"/>
              </p:ext>
            </p:extLst>
          </p:nvPr>
        </p:nvGraphicFramePr>
        <p:xfrm>
          <a:off x="2369386" y="1697402"/>
          <a:ext cx="7487726" cy="3352800"/>
        </p:xfrm>
        <a:graphic>
          <a:graphicData uri="http://schemas.openxmlformats.org/drawingml/2006/table">
            <a:tbl>
              <a:tblPr firstRow="1" bandRow="1">
                <a:tableStyleId>{2D5ABB26-0587-4C30-8999-92F81FD0307C}</a:tableStyleId>
              </a:tblPr>
              <a:tblGrid>
                <a:gridCol w="3459195">
                  <a:extLst>
                    <a:ext uri="{9D8B030D-6E8A-4147-A177-3AD203B41FA5}">
                      <a16:colId xmlns:a16="http://schemas.microsoft.com/office/drawing/2014/main" val="3778837786"/>
                    </a:ext>
                  </a:extLst>
                </a:gridCol>
                <a:gridCol w="4028531">
                  <a:extLst>
                    <a:ext uri="{9D8B030D-6E8A-4147-A177-3AD203B41FA5}">
                      <a16:colId xmlns:a16="http://schemas.microsoft.com/office/drawing/2014/main" val="3834452914"/>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System call</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chmod</a:t>
                      </a:r>
                      <a:r>
                        <a:rPr lang="en-US" sz="1600" noProof="0" dirty="0">
                          <a:solidFill>
                            <a:schemeClr val="tx1"/>
                          </a:solidFill>
                          <a:latin typeface="Arial" panose="020B0604020202020204" pitchFamily="34" charset="0"/>
                          <a:cs typeface="Arial" panose="020B0604020202020204" pitchFamily="34" charset="0"/>
                        </a:rPr>
                        <a:t>(path,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Change a file’s protection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access(path,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Check access using the real </a:t>
                      </a:r>
                      <a:r>
                        <a:rPr lang="en-US" sz="1600" spc="-200" baseline="0" noProof="0" dirty="0">
                          <a:solidFill>
                            <a:schemeClr val="tx1"/>
                          </a:solidFill>
                          <a:latin typeface="Arial" panose="020B0604020202020204" pitchFamily="34" charset="0"/>
                          <a:cs typeface="Arial" panose="020B0604020202020204" pitchFamily="34" charset="0"/>
                        </a:rPr>
                        <a:t>U I </a:t>
                      </a:r>
                      <a:r>
                        <a:rPr lang="en-US" sz="1600" noProof="0" dirty="0">
                          <a:solidFill>
                            <a:schemeClr val="tx1"/>
                          </a:solidFill>
                          <a:latin typeface="Arial" panose="020B0604020202020204" pitchFamily="34" charset="0"/>
                          <a:cs typeface="Arial" panose="020B0604020202020204" pitchFamily="34" charset="0"/>
                        </a:rPr>
                        <a:t>D and </a:t>
                      </a:r>
                      <a:r>
                        <a:rPr lang="en-US" sz="1600" spc="-200" baseline="0" noProof="0" dirty="0">
                          <a:solidFill>
                            <a:schemeClr val="tx1"/>
                          </a:solidFill>
                          <a:latin typeface="Arial" panose="020B0604020202020204" pitchFamily="34" charset="0"/>
                          <a:cs typeface="Arial" panose="020B0604020202020204" pitchFamily="34" charset="0"/>
                        </a:rPr>
                        <a:t>G 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uid</a:t>
                      </a:r>
                      <a:r>
                        <a:rPr lang="en-US" sz="1600" noProof="0" dirty="0">
                          <a:solidFill>
                            <a:schemeClr val="tx1"/>
                          </a:solidFill>
                          <a:latin typeface="Arial" panose="020B0604020202020204" pitchFamily="34" charset="0"/>
                          <a:cs typeface="Arial" panose="020B0604020202020204" pitchFamily="34" charset="0"/>
                        </a:rPr>
                        <a:t> = </a:t>
                      </a:r>
                      <a:r>
                        <a:rPr lang="en-US" sz="1600" noProof="0" dirty="0" err="1">
                          <a:solidFill>
                            <a:schemeClr val="tx1"/>
                          </a:solidFill>
                          <a:latin typeface="Arial" panose="020B0604020202020204" pitchFamily="34" charset="0"/>
                          <a:cs typeface="Arial" panose="020B0604020202020204" pitchFamily="34" charset="0"/>
                        </a:rPr>
                        <a:t>getuid</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Get the real </a:t>
                      </a:r>
                      <a:r>
                        <a:rPr lang="en-US" sz="1600" spc="-200" baseline="0" noProof="0" dirty="0">
                          <a:solidFill>
                            <a:schemeClr val="tx1"/>
                          </a:solidFill>
                          <a:latin typeface="Arial" panose="020B0604020202020204" pitchFamily="34" charset="0"/>
                          <a:cs typeface="Arial" panose="020B0604020202020204" pitchFamily="34" charset="0"/>
                        </a:rPr>
                        <a:t>U 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err="1">
                          <a:solidFill>
                            <a:schemeClr val="tx1"/>
                          </a:solidFill>
                          <a:latin typeface="Arial" panose="020B0604020202020204" pitchFamily="34" charset="0"/>
                          <a:cs typeface="Arial" panose="020B0604020202020204" pitchFamily="34" charset="0"/>
                        </a:rPr>
                        <a:t>uid</a:t>
                      </a:r>
                      <a:r>
                        <a:rPr lang="en-US" sz="1600" noProof="0" dirty="0">
                          <a:solidFill>
                            <a:schemeClr val="tx1"/>
                          </a:solidFill>
                          <a:latin typeface="Arial" panose="020B0604020202020204" pitchFamily="34" charset="0"/>
                          <a:cs typeface="Arial" panose="020B0604020202020204" pitchFamily="34" charset="0"/>
                        </a:rPr>
                        <a:t> = </a:t>
                      </a:r>
                      <a:r>
                        <a:rPr lang="en-US" sz="1600" noProof="0" dirty="0" err="1">
                          <a:solidFill>
                            <a:schemeClr val="tx1"/>
                          </a:solidFill>
                          <a:latin typeface="Arial" panose="020B0604020202020204" pitchFamily="34" charset="0"/>
                          <a:cs typeface="Arial" panose="020B0604020202020204" pitchFamily="34" charset="0"/>
                        </a:rPr>
                        <a:t>geteuid</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Get the effective </a:t>
                      </a:r>
                      <a:r>
                        <a:rPr lang="en-US" sz="1600" spc="-200" baseline="0" noProof="0" dirty="0">
                          <a:solidFill>
                            <a:schemeClr val="tx1"/>
                          </a:solidFill>
                          <a:latin typeface="Arial" panose="020B0604020202020204" pitchFamily="34" charset="0"/>
                          <a:cs typeface="Arial" panose="020B0604020202020204" pitchFamily="34" charset="0"/>
                        </a:rPr>
                        <a:t>U 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gid = </a:t>
                      </a:r>
                      <a:r>
                        <a:rPr lang="en-US" sz="1600" noProof="0" dirty="0" err="1">
                          <a:solidFill>
                            <a:schemeClr val="tx1"/>
                          </a:solidFill>
                          <a:latin typeface="Arial" panose="020B0604020202020204" pitchFamily="34" charset="0"/>
                          <a:cs typeface="Arial" panose="020B0604020202020204" pitchFamily="34" charset="0"/>
                        </a:rPr>
                        <a:t>getgid</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Get the real </a:t>
                      </a:r>
                      <a:r>
                        <a:rPr lang="en-US" sz="1600" spc="-200" baseline="0" noProof="0" dirty="0">
                          <a:solidFill>
                            <a:schemeClr val="tx1"/>
                          </a:solidFill>
                          <a:latin typeface="Arial" panose="020B0604020202020204" pitchFamily="34" charset="0"/>
                          <a:cs typeface="Arial" panose="020B0604020202020204" pitchFamily="34" charset="0"/>
                        </a:rPr>
                        <a:t>G 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gid = </a:t>
                      </a:r>
                      <a:r>
                        <a:rPr lang="en-US" sz="1600" noProof="0" dirty="0" err="1">
                          <a:solidFill>
                            <a:schemeClr val="tx1"/>
                          </a:solidFill>
                          <a:latin typeface="Arial" panose="020B0604020202020204" pitchFamily="34" charset="0"/>
                          <a:cs typeface="Arial" panose="020B0604020202020204" pitchFamily="34" charset="0"/>
                        </a:rPr>
                        <a:t>getegid</a:t>
                      </a:r>
                      <a:r>
                        <a:rPr lang="en-US" sz="1600" noProof="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Get the effective </a:t>
                      </a:r>
                      <a:r>
                        <a:rPr lang="en-US" sz="1600" spc="-200" baseline="0" noProof="0" dirty="0">
                          <a:solidFill>
                            <a:schemeClr val="tx1"/>
                          </a:solidFill>
                          <a:latin typeface="Arial" panose="020B0604020202020204" pitchFamily="34" charset="0"/>
                          <a:cs typeface="Arial" panose="020B0604020202020204" pitchFamily="34" charset="0"/>
                        </a:rPr>
                        <a:t>G 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chown</a:t>
                      </a:r>
                      <a:r>
                        <a:rPr lang="en-US" sz="1600" noProof="0" dirty="0">
                          <a:solidFill>
                            <a:schemeClr val="tx1"/>
                          </a:solidFill>
                          <a:latin typeface="Arial" panose="020B0604020202020204" pitchFamily="34" charset="0"/>
                          <a:cs typeface="Arial" panose="020B0604020202020204" pitchFamily="34" charset="0"/>
                        </a:rPr>
                        <a:t>(path, owner, 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Change owner and 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setuid</a:t>
                      </a:r>
                      <a:r>
                        <a:rPr lang="en-US" sz="1600" noProof="0" dirty="0">
                          <a:solidFill>
                            <a:schemeClr val="tx1"/>
                          </a:solidFill>
                          <a:latin typeface="Arial" panose="020B0604020202020204" pitchFamily="34" charset="0"/>
                          <a:cs typeface="Arial" panose="020B0604020202020204" pitchFamily="34" charset="0"/>
                        </a:rPr>
                        <a:t>(</a:t>
                      </a:r>
                      <a:r>
                        <a:rPr lang="en-US" sz="1600" noProof="0" dirty="0" err="1">
                          <a:solidFill>
                            <a:schemeClr val="tx1"/>
                          </a:solidFill>
                          <a:latin typeface="Arial" panose="020B0604020202020204" pitchFamily="34" charset="0"/>
                          <a:cs typeface="Arial" panose="020B0604020202020204" pitchFamily="34" charset="0"/>
                        </a:rPr>
                        <a:t>uid</a:t>
                      </a:r>
                      <a:r>
                        <a:rPr lang="en-US" sz="1600" noProof="0" dirty="0">
                          <a:solidFill>
                            <a:schemeClr val="tx1"/>
                          </a:solidFill>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Set the </a:t>
                      </a:r>
                      <a:r>
                        <a:rPr lang="en-US" sz="1600" spc="-200" baseline="0" noProof="0" dirty="0">
                          <a:solidFill>
                            <a:schemeClr val="tx1"/>
                          </a:solidFill>
                          <a:latin typeface="Arial" panose="020B0604020202020204" pitchFamily="34" charset="0"/>
                          <a:cs typeface="Arial" panose="020B0604020202020204" pitchFamily="34" charset="0"/>
                        </a:rPr>
                        <a:t>U 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29989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 = </a:t>
                      </a:r>
                      <a:r>
                        <a:rPr lang="en-US" sz="1600" noProof="0" dirty="0" err="1">
                          <a:solidFill>
                            <a:schemeClr val="tx1"/>
                          </a:solidFill>
                          <a:latin typeface="Arial" panose="020B0604020202020204" pitchFamily="34" charset="0"/>
                          <a:cs typeface="Arial" panose="020B0604020202020204" pitchFamily="34" charset="0"/>
                        </a:rPr>
                        <a:t>setgid</a:t>
                      </a:r>
                      <a:r>
                        <a:rPr lang="en-US" sz="1600" noProof="0" dirty="0">
                          <a:solidFill>
                            <a:schemeClr val="tx1"/>
                          </a:solidFill>
                          <a:latin typeface="Arial" panose="020B0604020202020204" pitchFamily="34" charset="0"/>
                          <a:cs typeface="Arial" panose="020B0604020202020204" pitchFamily="34" charset="0"/>
                        </a:rPr>
                        <a:t>(gid)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Set the </a:t>
                      </a:r>
                      <a:r>
                        <a:rPr lang="en-US" sz="1600" spc="-200" baseline="0" noProof="0" dirty="0">
                          <a:solidFill>
                            <a:schemeClr val="tx1"/>
                          </a:solidFill>
                          <a:latin typeface="Arial" panose="020B0604020202020204" pitchFamily="34" charset="0"/>
                          <a:cs typeface="Arial" panose="020B0604020202020204" pitchFamily="34" charset="0"/>
                        </a:rPr>
                        <a:t>G I </a:t>
                      </a:r>
                      <a:r>
                        <a:rPr lang="en-US" sz="1600" noProof="0" dirty="0">
                          <a:solidFill>
                            <a:schemeClr val="tx1"/>
                          </a:solidFill>
                          <a:latin typeface="Arial" panose="020B0604020202020204" pitchFamily="34" charset="0"/>
                          <a:cs typeface="Arial" panose="020B0604020202020204" pitchFamily="34"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1934642"/>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790254" y="5595560"/>
            <a:ext cx="4664786" cy="313350"/>
          </a:xfrm>
        </p:spPr>
        <p:txBody>
          <a:bodyPr wrap="square" lIns="0" tIns="18000" rIns="0" bIns="18000" anchor="ctr" anchorCtr="0">
            <a:spAutoFit/>
          </a:bodyPr>
          <a:lstStyle/>
          <a:p>
            <a:pPr marL="0" indent="0">
              <a:buNone/>
            </a:pPr>
            <a:r>
              <a:rPr lang="en-US" sz="1800" dirty="0"/>
              <a:t>Figure 10.38 System calls relating to security.</a:t>
            </a:r>
          </a:p>
        </p:txBody>
      </p:sp>
    </p:spTree>
    <p:extLst>
      <p:ext uri="{BB962C8B-B14F-4D97-AF65-F5344CB8AC3E}">
        <p14:creationId xmlns:p14="http://schemas.microsoft.com/office/powerpoint/2010/main" val="2820761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D460-37CC-01BC-D681-D8BA9344EBE2}"/>
              </a:ext>
            </a:extLst>
          </p:cNvPr>
          <p:cNvSpPr>
            <a:spLocks noGrp="1"/>
          </p:cNvSpPr>
          <p:nvPr>
            <p:ph type="title"/>
          </p:nvPr>
        </p:nvSpPr>
        <p:spPr>
          <a:xfrm>
            <a:off x="499324" y="228193"/>
            <a:ext cx="11193353" cy="559572"/>
          </a:xfrm>
        </p:spPr>
        <p:txBody>
          <a:bodyPr lIns="0" tIns="18000" rIns="0" bIns="18000" anchor="ctr" anchorCtr="0">
            <a:spAutoFit/>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ANDROID</a:t>
            </a:r>
            <a:endParaRPr lang="en-US" dirty="0"/>
          </a:p>
        </p:txBody>
      </p:sp>
      <p:pic>
        <p:nvPicPr>
          <p:cNvPr id="5" name="Picture 4" descr="The Android logo depicting a robot with a rectangular body, two eyes in a semicircular head with two antennas, long oblong hands, and short oblong legs.">
            <a:extLst>
              <a:ext uri="{FF2B5EF4-FFF2-40B4-BE49-F238E27FC236}">
                <a16:creationId xmlns:a16="http://schemas.microsoft.com/office/drawing/2014/main" id="{84014645-9830-1F43-65E8-39EEFD6F0056}"/>
              </a:ext>
            </a:extLst>
          </p:cNvPr>
          <p:cNvPicPr>
            <a:picLocks noChangeAspect="1"/>
          </p:cNvPicPr>
          <p:nvPr/>
        </p:nvPicPr>
        <p:blipFill>
          <a:blip r:embed="rId2"/>
          <a:stretch>
            <a:fillRect/>
          </a:stretch>
        </p:blipFill>
        <p:spPr>
          <a:xfrm>
            <a:off x="4348677" y="992998"/>
            <a:ext cx="3494649" cy="4093951"/>
          </a:xfrm>
          <a:prstGeom prst="rect">
            <a:avLst/>
          </a:prstGeom>
        </p:spPr>
      </p:pic>
      <p:sp>
        <p:nvSpPr>
          <p:cNvPr id="3" name="Content Placeholder 2">
            <a:extLst>
              <a:ext uri="{FF2B5EF4-FFF2-40B4-BE49-F238E27FC236}">
                <a16:creationId xmlns:a16="http://schemas.microsoft.com/office/drawing/2014/main" id="{AA7E4A59-9C15-E8CE-885F-D239CEB0177E}"/>
              </a:ext>
            </a:extLst>
          </p:cNvPr>
          <p:cNvSpPr>
            <a:spLocks noGrp="1"/>
          </p:cNvSpPr>
          <p:nvPr>
            <p:ph sz="quarter" idx="13"/>
          </p:nvPr>
        </p:nvSpPr>
        <p:spPr>
          <a:xfrm>
            <a:off x="4498574" y="5341072"/>
            <a:ext cx="1292900" cy="221018"/>
          </a:xfrm>
        </p:spPr>
        <p:txBody>
          <a:bodyPr wrap="square" lIns="0" tIns="18000" rIns="0" bIns="18000" anchor="ctr" anchorCtr="0">
            <a:spAutoFit/>
          </a:bodyPr>
          <a:lstStyle/>
          <a:p>
            <a:pPr marL="101600" indent="-101600">
              <a:buNone/>
            </a:pPr>
            <a:r>
              <a:rPr lang="en-US" sz="1200" dirty="0" err="1">
                <a:effectLst/>
                <a:latin typeface="Arial" panose="020B0604020202020204" pitchFamily="34" charset="0"/>
                <a:ea typeface="Calibri" panose="020F0502020204030204" pitchFamily="34" charset="0"/>
                <a:cs typeface="Arial" panose="020B0604020202020204" pitchFamily="34" charset="0"/>
              </a:rPr>
              <a:t>Aakashraja</a:t>
            </a:r>
            <a:r>
              <a:rPr lang="en-US" sz="1200" dirty="0">
                <a:effectLst/>
                <a:latin typeface="Arial" panose="020B0604020202020204" pitchFamily="34" charset="0"/>
                <a:ea typeface="Calibri" panose="020F0502020204030204" pitchFamily="34" charset="0"/>
                <a:cs typeface="Arial" panose="020B0604020202020204" pitchFamily="34" charset="0"/>
              </a:rPr>
              <a:t>/123</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R</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F </a:t>
            </a:r>
            <a:endParaRPr lang="en-US" sz="12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2908D894-9916-07CD-A647-84C53D80182B}"/>
              </a:ext>
            </a:extLst>
          </p:cNvPr>
          <p:cNvSpPr>
            <a:spLocks noGrp="1"/>
          </p:cNvSpPr>
          <p:nvPr>
            <p:ph sz="quarter" idx="14"/>
          </p:nvPr>
        </p:nvSpPr>
        <p:spPr>
          <a:xfrm>
            <a:off x="554736" y="5818740"/>
            <a:ext cx="11082528" cy="313350"/>
          </a:xfrm>
        </p:spPr>
        <p:txBody>
          <a:bodyPr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Android is not really an operating system, but a software layer that runs on top of Linux.</a:t>
            </a:r>
          </a:p>
        </p:txBody>
      </p:sp>
    </p:spTree>
    <p:extLst>
      <p:ext uri="{BB962C8B-B14F-4D97-AF65-F5344CB8AC3E}">
        <p14:creationId xmlns:p14="http://schemas.microsoft.com/office/powerpoint/2010/main" val="4226798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96636" cy="559572"/>
          </a:xfrm>
        </p:spPr>
        <p:txBody>
          <a:bodyPr wrap="square" lIns="0" tIns="18000" rIns="0" bIns="18000" anchor="ctr" anchorCtr="0">
            <a:spAutoFit/>
          </a:bodyPr>
          <a:lstStyle/>
          <a:p>
            <a:r>
              <a:rPr lang="en-US" sz="3400" dirty="0"/>
              <a:t>Android System Architecture</a:t>
            </a:r>
          </a:p>
        </p:txBody>
      </p:sp>
      <p:pic>
        <p:nvPicPr>
          <p:cNvPr id="4" name="Picture 3" descr="The figure illustrates the android process hierarchy.&#10;Long description is available in notes, press F6&#10;">
            <a:extLst>
              <a:ext uri="{FF2B5EF4-FFF2-40B4-BE49-F238E27FC236}">
                <a16:creationId xmlns:a16="http://schemas.microsoft.com/office/drawing/2014/main" id="{5D6A535D-F1E1-412F-B77D-EB8CA08CE2A4}"/>
              </a:ext>
            </a:extLst>
          </p:cNvPr>
          <p:cNvPicPr>
            <a:picLocks noChangeAspect="1"/>
          </p:cNvPicPr>
          <p:nvPr/>
        </p:nvPicPr>
        <p:blipFill>
          <a:blip r:embed="rId3"/>
          <a:stretch>
            <a:fillRect/>
          </a:stretch>
        </p:blipFill>
        <p:spPr>
          <a:xfrm>
            <a:off x="2795926" y="1424357"/>
            <a:ext cx="6600151" cy="409218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113643" y="5820274"/>
            <a:ext cx="4018009" cy="313350"/>
          </a:xfrm>
        </p:spPr>
        <p:txBody>
          <a:bodyPr wrap="square" lIns="0" tIns="18000" rIns="0" bIns="18000" anchor="ctr" anchorCtr="0">
            <a:spAutoFit/>
          </a:bodyPr>
          <a:lstStyle/>
          <a:p>
            <a:pPr marL="0" indent="0">
              <a:buNone/>
            </a:pPr>
            <a:r>
              <a:rPr lang="en-US" sz="1800" dirty="0"/>
              <a:t>Figure 10.39 Android process hierarchy</a:t>
            </a:r>
          </a:p>
        </p:txBody>
      </p:sp>
    </p:spTree>
    <p:extLst>
      <p:ext uri="{BB962C8B-B14F-4D97-AF65-F5344CB8AC3E}">
        <p14:creationId xmlns:p14="http://schemas.microsoft.com/office/powerpoint/2010/main" val="608371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4293" y="247912"/>
            <a:ext cx="11187647" cy="559572"/>
          </a:xfrm>
        </p:spPr>
        <p:txBody>
          <a:bodyPr wrap="square" lIns="0" tIns="18000" rIns="0" bIns="18000" anchor="ctr" anchorCtr="0">
            <a:spAutoFit/>
          </a:bodyPr>
          <a:lstStyle/>
          <a:p>
            <a:r>
              <a:rPr lang="en-US" sz="3400" dirty="0"/>
              <a:t>Linux Utility Programs (1)</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14293" y="1024489"/>
            <a:ext cx="11161769" cy="467239"/>
          </a:xfrm>
        </p:spPr>
        <p:txBody>
          <a:bodyPr wrap="square" lIns="0" tIns="18000" rIns="0" bIns="18000" anchor="ctr" anchorCtr="0">
            <a:spAutoFit/>
          </a:bodyPr>
          <a:lstStyle/>
          <a:p>
            <a:pPr marL="0" indent="0">
              <a:buNone/>
            </a:pPr>
            <a:r>
              <a:rPr lang="en-US" sz="2800" dirty="0"/>
              <a:t>Categories of utility programs:</a:t>
            </a:r>
          </a:p>
        </p:txBody>
      </p:sp>
      <p:sp>
        <p:nvSpPr>
          <p:cNvPr id="3" name="Content Placeholder 2">
            <a:extLst>
              <a:ext uri="{FF2B5EF4-FFF2-40B4-BE49-F238E27FC236}">
                <a16:creationId xmlns:a16="http://schemas.microsoft.com/office/drawing/2014/main" id="{B517262A-9AC5-43A4-9A0A-F0D434DE2CFE}"/>
              </a:ext>
            </a:extLst>
          </p:cNvPr>
          <p:cNvSpPr>
            <a:spLocks noGrp="1"/>
          </p:cNvSpPr>
          <p:nvPr>
            <p:ph sz="quarter" idx="14"/>
          </p:nvPr>
        </p:nvSpPr>
        <p:spPr>
          <a:xfrm>
            <a:off x="514293" y="1735573"/>
            <a:ext cx="11161769" cy="3006395"/>
          </a:xfrm>
        </p:spPr>
        <p:txBody>
          <a:bodyPr wrap="square" lIns="0" tIns="18000" rIns="0" bIns="18000" anchor="ctr" anchorCtr="0">
            <a:spAutoFit/>
          </a:bodyPr>
          <a:lstStyle/>
          <a:p>
            <a:pPr marL="342900" indent="-342900">
              <a:spcBef>
                <a:spcPts val="600"/>
              </a:spcBef>
            </a:pPr>
            <a:r>
              <a:rPr lang="en-US" sz="2800" dirty="0"/>
              <a:t>File and directory manipulation commands.</a:t>
            </a:r>
          </a:p>
          <a:p>
            <a:pPr marL="342900" indent="-342900">
              <a:spcBef>
                <a:spcPts val="600"/>
              </a:spcBef>
            </a:pPr>
            <a:r>
              <a:rPr lang="en-US" sz="2800" dirty="0"/>
              <a:t>Filters.</a:t>
            </a:r>
          </a:p>
          <a:p>
            <a:pPr marL="342900" indent="-342900">
              <a:spcBef>
                <a:spcPts val="600"/>
              </a:spcBef>
            </a:pPr>
            <a:r>
              <a:rPr lang="en-US" sz="2800" dirty="0"/>
              <a:t>Program development tools, such as editors and compilers.</a:t>
            </a:r>
          </a:p>
          <a:p>
            <a:pPr marL="342900" indent="-342900">
              <a:spcBef>
                <a:spcPts val="600"/>
              </a:spcBef>
            </a:pPr>
            <a:r>
              <a:rPr lang="en-US" sz="2800" dirty="0"/>
              <a:t>Text processing.</a:t>
            </a:r>
          </a:p>
          <a:p>
            <a:pPr marL="342900" indent="-342900">
              <a:spcBef>
                <a:spcPts val="600"/>
              </a:spcBef>
            </a:pPr>
            <a:r>
              <a:rPr lang="en-US" sz="2800" dirty="0"/>
              <a:t>System administration.</a:t>
            </a:r>
          </a:p>
          <a:p>
            <a:pPr marL="342900" indent="-342900">
              <a:spcBef>
                <a:spcPts val="600"/>
              </a:spcBef>
            </a:pPr>
            <a:r>
              <a:rPr lang="en-US" sz="2800" dirty="0"/>
              <a:t>Miscellaneous.</a:t>
            </a:r>
          </a:p>
        </p:txBody>
      </p:sp>
    </p:spTree>
    <p:extLst>
      <p:ext uri="{BB962C8B-B14F-4D97-AF65-F5344CB8AC3E}">
        <p14:creationId xmlns:p14="http://schemas.microsoft.com/office/powerpoint/2010/main" val="318769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96636" cy="559572"/>
          </a:xfrm>
        </p:spPr>
        <p:txBody>
          <a:bodyPr wrap="square" lIns="0" tIns="18000" rIns="0" bIns="18000" anchor="ctr" anchorCtr="0">
            <a:spAutoFit/>
          </a:bodyPr>
          <a:lstStyle/>
          <a:p>
            <a:r>
              <a:rPr lang="en-US" sz="3400" dirty="0"/>
              <a:t>Packages</a:t>
            </a:r>
          </a:p>
        </p:txBody>
      </p:sp>
      <p:pic>
        <p:nvPicPr>
          <p:cNvPr id="4" name="Picture 3" descr="The figure illustrates the publishing and interaction with system services.&#10;Long description is available in notes, press F6">
            <a:extLst>
              <a:ext uri="{FF2B5EF4-FFF2-40B4-BE49-F238E27FC236}">
                <a16:creationId xmlns:a16="http://schemas.microsoft.com/office/drawing/2014/main" id="{4E2AB4D8-3E1F-46EC-A809-89AEE580D570}"/>
              </a:ext>
            </a:extLst>
          </p:cNvPr>
          <p:cNvPicPr>
            <a:picLocks noChangeAspect="1"/>
          </p:cNvPicPr>
          <p:nvPr/>
        </p:nvPicPr>
        <p:blipFill>
          <a:blip r:embed="rId3"/>
          <a:stretch>
            <a:fillRect/>
          </a:stretch>
        </p:blipFill>
        <p:spPr>
          <a:xfrm>
            <a:off x="3419736" y="1087096"/>
            <a:ext cx="5336652" cy="413802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10060" y="5588835"/>
            <a:ext cx="6225174" cy="313350"/>
          </a:xfrm>
        </p:spPr>
        <p:txBody>
          <a:bodyPr wrap="square" lIns="0" tIns="18000" rIns="0" bIns="18000" anchor="ctr" anchorCtr="0">
            <a:spAutoFit/>
          </a:bodyPr>
          <a:lstStyle/>
          <a:p>
            <a:pPr marL="0" indent="0">
              <a:buNone/>
            </a:pPr>
            <a:r>
              <a:rPr lang="en-US" sz="1800" dirty="0"/>
              <a:t>Figure 10.40 Publishing and interacting with system services. </a:t>
            </a:r>
          </a:p>
        </p:txBody>
      </p:sp>
    </p:spTree>
    <p:extLst>
      <p:ext uri="{BB962C8B-B14F-4D97-AF65-F5344CB8AC3E}">
        <p14:creationId xmlns:p14="http://schemas.microsoft.com/office/powerpoint/2010/main" val="50075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39526"/>
            <a:ext cx="11233150" cy="559572"/>
          </a:xfrm>
        </p:spPr>
        <p:txBody>
          <a:bodyPr wrap="square" lIns="0" tIns="18000" rIns="0" bIns="18000" anchor="ctr" anchorCtr="0">
            <a:spAutoFit/>
          </a:bodyPr>
          <a:lstStyle/>
          <a:p>
            <a:r>
              <a:rPr lang="en-US" sz="3400" dirty="0"/>
              <a:t>Android Run Time (</a:t>
            </a:r>
            <a:r>
              <a:rPr lang="en-US" sz="3400" spc="-500" dirty="0"/>
              <a:t>A R </a:t>
            </a:r>
            <a:r>
              <a:rPr lang="en-US" sz="3400" dirty="0"/>
              <a:t>T)</a:t>
            </a:r>
          </a:p>
        </p:txBody>
      </p:sp>
      <p:pic>
        <p:nvPicPr>
          <p:cNvPr id="4" name="Picture 3" descr="The figure illustrates the creation of a new A R T process from the zygote.&#10;Long description is available in notes, press F6">
            <a:extLst>
              <a:ext uri="{FF2B5EF4-FFF2-40B4-BE49-F238E27FC236}">
                <a16:creationId xmlns:a16="http://schemas.microsoft.com/office/drawing/2014/main" id="{43355DA4-DFFF-42FD-8CA6-5CC70C7DDD1B}"/>
              </a:ext>
            </a:extLst>
          </p:cNvPr>
          <p:cNvPicPr>
            <a:picLocks noChangeAspect="1"/>
          </p:cNvPicPr>
          <p:nvPr/>
        </p:nvPicPr>
        <p:blipFill>
          <a:blip r:embed="rId3"/>
          <a:stretch>
            <a:fillRect/>
          </a:stretch>
        </p:blipFill>
        <p:spPr>
          <a:xfrm>
            <a:off x="2686079" y="964631"/>
            <a:ext cx="6819845" cy="428197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305407" y="5597248"/>
            <a:ext cx="5597965" cy="313350"/>
          </a:xfrm>
        </p:spPr>
        <p:txBody>
          <a:bodyPr wrap="square" lIns="0" tIns="18000" rIns="0" bIns="18000" anchor="ctr" anchorCtr="0">
            <a:spAutoFit/>
          </a:bodyPr>
          <a:lstStyle/>
          <a:p>
            <a:pPr marL="0" indent="0">
              <a:buNone/>
            </a:pPr>
            <a:r>
              <a:rPr lang="en-US" sz="1800" dirty="0"/>
              <a:t>Figure 10.41 Creating a new </a:t>
            </a:r>
            <a:r>
              <a:rPr lang="en-US" sz="1800" spc="-300" dirty="0"/>
              <a:t>A R </a:t>
            </a:r>
            <a:r>
              <a:rPr lang="en-US" sz="1800" dirty="0"/>
              <a:t>T process from zygote.</a:t>
            </a:r>
          </a:p>
        </p:txBody>
      </p:sp>
    </p:spTree>
    <p:extLst>
      <p:ext uri="{BB962C8B-B14F-4D97-AF65-F5344CB8AC3E}">
        <p14:creationId xmlns:p14="http://schemas.microsoft.com/office/powerpoint/2010/main" val="270985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39526"/>
            <a:ext cx="11233150" cy="559572"/>
          </a:xfrm>
        </p:spPr>
        <p:txBody>
          <a:bodyPr wrap="square" lIns="0" tIns="18000" rIns="0" bIns="18000" anchor="ctr" anchorCtr="0">
            <a:spAutoFit/>
          </a:bodyPr>
          <a:lstStyle/>
          <a:p>
            <a:r>
              <a:rPr lang="en-US" sz="3400" dirty="0"/>
              <a:t>Binder Kernel Module</a:t>
            </a:r>
          </a:p>
        </p:txBody>
      </p:sp>
      <p:pic>
        <p:nvPicPr>
          <p:cNvPr id="4" name="Picture 3" descr="The figure illustrates the binder I P C architecture.&#10;Long description is available in notes, press F6">
            <a:extLst>
              <a:ext uri="{FF2B5EF4-FFF2-40B4-BE49-F238E27FC236}">
                <a16:creationId xmlns:a16="http://schemas.microsoft.com/office/drawing/2014/main" id="{A94005FD-33DC-4CBA-8FDC-B861A6B73E6F}"/>
              </a:ext>
            </a:extLst>
          </p:cNvPr>
          <p:cNvPicPr>
            <a:picLocks noChangeAspect="1"/>
          </p:cNvPicPr>
          <p:nvPr/>
        </p:nvPicPr>
        <p:blipFill>
          <a:blip r:embed="rId3"/>
          <a:stretch>
            <a:fillRect/>
          </a:stretch>
        </p:blipFill>
        <p:spPr>
          <a:xfrm>
            <a:off x="4226614" y="1166177"/>
            <a:ext cx="3761074" cy="437163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205732" y="5864877"/>
            <a:ext cx="3797490" cy="313350"/>
          </a:xfrm>
        </p:spPr>
        <p:txBody>
          <a:bodyPr wrap="square" lIns="0" tIns="18000" rIns="0" bIns="18000" anchor="ctr" anchorCtr="0">
            <a:spAutoFit/>
          </a:bodyPr>
          <a:lstStyle/>
          <a:p>
            <a:pPr marL="0" indent="0">
              <a:buNone/>
            </a:pPr>
            <a:r>
              <a:rPr lang="en-US" sz="1800" dirty="0"/>
              <a:t>Figure 10.42 Binder </a:t>
            </a:r>
            <a:r>
              <a:rPr lang="en-US" sz="1800" spc="-300" dirty="0"/>
              <a:t>I P </a:t>
            </a:r>
            <a:r>
              <a:rPr lang="en-US" sz="1800" dirty="0"/>
              <a:t>C architecture.</a:t>
            </a:r>
          </a:p>
        </p:txBody>
      </p:sp>
    </p:spTree>
    <p:extLst>
      <p:ext uri="{BB962C8B-B14F-4D97-AF65-F5344CB8AC3E}">
        <p14:creationId xmlns:p14="http://schemas.microsoft.com/office/powerpoint/2010/main" val="2213091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98091" y="239526"/>
            <a:ext cx="11214484" cy="559572"/>
          </a:xfrm>
        </p:spPr>
        <p:txBody>
          <a:bodyPr wrap="square" lIns="0" tIns="18000" rIns="0" bIns="18000" anchor="ctr" anchorCtr="0">
            <a:spAutoFit/>
          </a:bodyPr>
          <a:lstStyle/>
          <a:p>
            <a:r>
              <a:rPr lang="en-US" sz="3400" dirty="0"/>
              <a:t>Binder Transactions</a:t>
            </a:r>
          </a:p>
        </p:txBody>
      </p:sp>
      <p:pic>
        <p:nvPicPr>
          <p:cNvPr id="4" name="Picture 3" descr="The figure illustrates the basic binder I P C transaction.&#10;Long description is available in notes, press F6">
            <a:extLst>
              <a:ext uri="{FF2B5EF4-FFF2-40B4-BE49-F238E27FC236}">
                <a16:creationId xmlns:a16="http://schemas.microsoft.com/office/drawing/2014/main" id="{0E5AE90D-C6D8-43AC-9D4D-849D63233916}"/>
              </a:ext>
            </a:extLst>
          </p:cNvPr>
          <p:cNvPicPr>
            <a:picLocks noChangeAspect="1"/>
          </p:cNvPicPr>
          <p:nvPr/>
        </p:nvPicPr>
        <p:blipFill>
          <a:blip r:embed="rId3"/>
          <a:stretch>
            <a:fillRect/>
          </a:stretch>
        </p:blipFill>
        <p:spPr>
          <a:xfrm>
            <a:off x="2377558" y="1598910"/>
            <a:ext cx="7436884" cy="351963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956450" y="5675307"/>
            <a:ext cx="4314719" cy="313350"/>
          </a:xfrm>
        </p:spPr>
        <p:txBody>
          <a:bodyPr wrap="square" lIns="0" tIns="18000" rIns="0" bIns="18000" anchor="ctr" anchorCtr="0">
            <a:spAutoFit/>
          </a:bodyPr>
          <a:lstStyle/>
          <a:p>
            <a:pPr marL="0" indent="0">
              <a:buNone/>
            </a:pPr>
            <a:r>
              <a:rPr lang="en-US" sz="1800" dirty="0"/>
              <a:t>Figure 10.43 Basic Binder </a:t>
            </a:r>
            <a:r>
              <a:rPr lang="en-US" sz="1800" spc="-300" dirty="0"/>
              <a:t>I P </a:t>
            </a:r>
            <a:r>
              <a:rPr lang="en-US" sz="1800" dirty="0"/>
              <a:t>C transaction</a:t>
            </a:r>
          </a:p>
        </p:txBody>
      </p:sp>
    </p:spTree>
    <p:extLst>
      <p:ext uri="{BB962C8B-B14F-4D97-AF65-F5344CB8AC3E}">
        <p14:creationId xmlns:p14="http://schemas.microsoft.com/office/powerpoint/2010/main" val="1926436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39526"/>
            <a:ext cx="11196638" cy="559572"/>
          </a:xfrm>
        </p:spPr>
        <p:txBody>
          <a:bodyPr wrap="square" lIns="0" tIns="18000" rIns="0" bIns="18000" anchor="ctr" anchorCtr="0">
            <a:spAutoFit/>
          </a:bodyPr>
          <a:lstStyle/>
          <a:p>
            <a:r>
              <a:rPr lang="en-US" sz="3400" dirty="0"/>
              <a:t>Cross Process Transactions</a:t>
            </a:r>
          </a:p>
        </p:txBody>
      </p:sp>
      <p:pic>
        <p:nvPicPr>
          <p:cNvPr id="4" name="Picture 3" descr="The figure illustrates the binder cross-process object mapping.&#10;Long description is available in notes, press F6">
            <a:extLst>
              <a:ext uri="{FF2B5EF4-FFF2-40B4-BE49-F238E27FC236}">
                <a16:creationId xmlns:a16="http://schemas.microsoft.com/office/drawing/2014/main" id="{195E68BE-D36E-4FF8-BE1B-0AC9E8A550B7}"/>
              </a:ext>
            </a:extLst>
          </p:cNvPr>
          <p:cNvPicPr>
            <a:picLocks noChangeAspect="1"/>
          </p:cNvPicPr>
          <p:nvPr/>
        </p:nvPicPr>
        <p:blipFill>
          <a:blip r:embed="rId3"/>
          <a:stretch>
            <a:fillRect/>
          </a:stretch>
        </p:blipFill>
        <p:spPr>
          <a:xfrm>
            <a:off x="2407013" y="2005498"/>
            <a:ext cx="7377977" cy="260168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57934" y="5402947"/>
            <a:ext cx="5256398" cy="313350"/>
          </a:xfrm>
        </p:spPr>
        <p:txBody>
          <a:bodyPr wrap="square" lIns="0" tIns="18000" rIns="0" bIns="18000" anchor="ctr" anchorCtr="0">
            <a:spAutoFit/>
          </a:bodyPr>
          <a:lstStyle/>
          <a:p>
            <a:pPr marL="0" indent="0">
              <a:buNone/>
            </a:pPr>
            <a:r>
              <a:rPr lang="en-US" sz="1800" dirty="0"/>
              <a:t>Figure 10.44 Binder cross-process object mapping.</a:t>
            </a:r>
          </a:p>
        </p:txBody>
      </p:sp>
    </p:spTree>
    <p:extLst>
      <p:ext uri="{BB962C8B-B14F-4D97-AF65-F5344CB8AC3E}">
        <p14:creationId xmlns:p14="http://schemas.microsoft.com/office/powerpoint/2010/main" val="315317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01806" y="239526"/>
            <a:ext cx="11173521" cy="559572"/>
          </a:xfrm>
        </p:spPr>
        <p:txBody>
          <a:bodyPr wrap="square" lIns="0" tIns="18000" rIns="0" bIns="18000" anchor="ctr" anchorCtr="0">
            <a:spAutoFit/>
          </a:bodyPr>
          <a:lstStyle/>
          <a:p>
            <a:r>
              <a:rPr lang="en-US" sz="3400" dirty="0"/>
              <a:t>Transferring Binder Objects</a:t>
            </a:r>
          </a:p>
        </p:txBody>
      </p:sp>
      <p:pic>
        <p:nvPicPr>
          <p:cNvPr id="4" name="Picture 3" descr="The figure illustrates the transferring binder objects between processes.&#10;Long description is available in notes, press F6">
            <a:extLst>
              <a:ext uri="{FF2B5EF4-FFF2-40B4-BE49-F238E27FC236}">
                <a16:creationId xmlns:a16="http://schemas.microsoft.com/office/drawing/2014/main" id="{1A43B362-F8E8-4E25-B64B-21AE9F253E57}"/>
              </a:ext>
            </a:extLst>
          </p:cNvPr>
          <p:cNvPicPr>
            <a:picLocks noChangeAspect="1"/>
          </p:cNvPicPr>
          <p:nvPr/>
        </p:nvPicPr>
        <p:blipFill>
          <a:blip r:embed="rId3"/>
          <a:stretch>
            <a:fillRect/>
          </a:stretch>
        </p:blipFill>
        <p:spPr>
          <a:xfrm>
            <a:off x="2377558" y="1771488"/>
            <a:ext cx="7436884" cy="3126928"/>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922927" y="5642219"/>
            <a:ext cx="6237287" cy="313350"/>
          </a:xfrm>
        </p:spPr>
        <p:txBody>
          <a:bodyPr wrap="square" lIns="0" tIns="18000" rIns="0" bIns="18000" anchor="ctr" anchorCtr="0">
            <a:spAutoFit/>
          </a:bodyPr>
          <a:lstStyle/>
          <a:p>
            <a:pPr marL="0" indent="0">
              <a:buNone/>
            </a:pPr>
            <a:r>
              <a:rPr lang="en-US" sz="1800" dirty="0"/>
              <a:t>Figure 10.45 Transferring Binder objects between processes.</a:t>
            </a:r>
          </a:p>
        </p:txBody>
      </p:sp>
    </p:spTree>
    <p:extLst>
      <p:ext uri="{BB962C8B-B14F-4D97-AF65-F5344CB8AC3E}">
        <p14:creationId xmlns:p14="http://schemas.microsoft.com/office/powerpoint/2010/main" val="301851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4107" y="239526"/>
            <a:ext cx="11151956" cy="559572"/>
          </a:xfrm>
        </p:spPr>
        <p:txBody>
          <a:bodyPr wrap="square" lIns="0" tIns="18000" rIns="0" bIns="18000" anchor="ctr" anchorCtr="0">
            <a:spAutoFit/>
          </a:bodyPr>
          <a:lstStyle/>
          <a:p>
            <a:r>
              <a:rPr lang="en-US" sz="3400" dirty="0"/>
              <a:t>Binder User-Space </a:t>
            </a:r>
            <a:r>
              <a:rPr lang="en-US" sz="3400" spc="-500" dirty="0"/>
              <a:t>A P </a:t>
            </a:r>
            <a:r>
              <a:rPr lang="en-US" sz="3400" dirty="0"/>
              <a:t>I</a:t>
            </a:r>
          </a:p>
        </p:txBody>
      </p:sp>
      <p:pic>
        <p:nvPicPr>
          <p:cNvPr id="4" name="Picture 3" descr="The figure illustrates binder user-space A P I.&#10;Long description is available in notes, press F6">
            <a:extLst>
              <a:ext uri="{FF2B5EF4-FFF2-40B4-BE49-F238E27FC236}">
                <a16:creationId xmlns:a16="http://schemas.microsoft.com/office/drawing/2014/main" id="{D5FA66E7-6F67-452E-BCA7-E1FC7396C744}"/>
              </a:ext>
            </a:extLst>
          </p:cNvPr>
          <p:cNvPicPr>
            <a:picLocks noChangeAspect="1"/>
          </p:cNvPicPr>
          <p:nvPr/>
        </p:nvPicPr>
        <p:blipFill>
          <a:blip r:embed="rId3"/>
          <a:stretch>
            <a:fillRect/>
          </a:stretch>
        </p:blipFill>
        <p:spPr>
          <a:xfrm>
            <a:off x="2377558" y="1828509"/>
            <a:ext cx="7436884" cy="315638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252054" y="5630699"/>
            <a:ext cx="3687893" cy="313350"/>
          </a:xfrm>
        </p:spPr>
        <p:txBody>
          <a:bodyPr wrap="square" lIns="0" tIns="18000" rIns="0" bIns="18000" anchor="ctr" anchorCtr="0">
            <a:spAutoFit/>
          </a:bodyPr>
          <a:lstStyle/>
          <a:p>
            <a:pPr marL="0" indent="0">
              <a:buNone/>
            </a:pPr>
            <a:r>
              <a:rPr lang="en-US" sz="1800" dirty="0"/>
              <a:t>Figure 10.46 Binder user-space </a:t>
            </a:r>
            <a:r>
              <a:rPr lang="en-US" sz="1800" spc="-300" dirty="0"/>
              <a:t>A P </a:t>
            </a:r>
            <a:r>
              <a:rPr lang="en-US" sz="1800" dirty="0"/>
              <a:t>I.</a:t>
            </a:r>
          </a:p>
        </p:txBody>
      </p:sp>
    </p:spTree>
    <p:extLst>
      <p:ext uri="{BB962C8B-B14F-4D97-AF65-F5344CB8AC3E}">
        <p14:creationId xmlns:p14="http://schemas.microsoft.com/office/powerpoint/2010/main" val="350065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34059"/>
            <a:ext cx="11196638" cy="559572"/>
          </a:xfrm>
        </p:spPr>
        <p:txBody>
          <a:bodyPr wrap="square" lIns="0" tIns="18000" rIns="0" bIns="18000" anchor="ctr" anchorCtr="0">
            <a:spAutoFit/>
          </a:bodyPr>
          <a:lstStyle/>
          <a:p>
            <a:r>
              <a:rPr lang="en-US" sz="3400" dirty="0"/>
              <a:t>Example Package Interface</a:t>
            </a:r>
          </a:p>
        </p:txBody>
      </p:sp>
      <p:sp>
        <p:nvSpPr>
          <p:cNvPr id="8" name="Content Placeholder 7">
            <a:extLst>
              <a:ext uri="{FF2B5EF4-FFF2-40B4-BE49-F238E27FC236}">
                <a16:creationId xmlns:a16="http://schemas.microsoft.com/office/drawing/2014/main" id="{D8205584-23AE-45E2-A53F-92E06DFBAC6F}"/>
              </a:ext>
            </a:extLst>
          </p:cNvPr>
          <p:cNvSpPr>
            <a:spLocks noGrp="1"/>
          </p:cNvSpPr>
          <p:nvPr>
            <p:ph sz="quarter" idx="13"/>
          </p:nvPr>
        </p:nvSpPr>
        <p:spPr>
          <a:xfrm>
            <a:off x="479425" y="1783230"/>
            <a:ext cx="11196638" cy="1990733"/>
          </a:xfrm>
        </p:spPr>
        <p:txBody>
          <a:bodyPr wrap="square" lIns="0" tIns="18000" rIns="0" bIns="18000" anchor="ctr" anchorCtr="0">
            <a:spAutoFit/>
          </a:bodyPr>
          <a:lstStyle/>
          <a:p>
            <a:pPr marL="0" indent="0">
              <a:spcBef>
                <a:spcPts val="600"/>
              </a:spcBef>
              <a:buNone/>
            </a:pPr>
            <a:r>
              <a:rPr lang="en-US" sz="2800" dirty="0">
                <a:latin typeface="Consolas" panose="020B0609020204030204" pitchFamily="49" charset="0"/>
              </a:rPr>
              <a:t>package </a:t>
            </a:r>
            <a:r>
              <a:rPr lang="en-US" sz="2800" dirty="0" err="1">
                <a:latin typeface="Consolas" panose="020B0609020204030204" pitchFamily="49" charset="0"/>
              </a:rPr>
              <a:t>com.example</a:t>
            </a:r>
            <a:endParaRPr lang="en-US" sz="2800" dirty="0">
              <a:latin typeface="Consolas" panose="020B0609020204030204" pitchFamily="49" charset="0"/>
            </a:endParaRPr>
          </a:p>
          <a:p>
            <a:pPr marL="0" indent="0">
              <a:spcBef>
                <a:spcPts val="600"/>
              </a:spcBef>
              <a:buNone/>
            </a:pPr>
            <a:r>
              <a:rPr lang="en-US" sz="2800" dirty="0">
                <a:latin typeface="Consolas" panose="020B0609020204030204" pitchFamily="49" charset="0"/>
              </a:rPr>
              <a:t>interface </a:t>
            </a:r>
            <a:r>
              <a:rPr lang="en-US" sz="2800" dirty="0" err="1">
                <a:latin typeface="Consolas" panose="020B0609020204030204" pitchFamily="49" charset="0"/>
              </a:rPr>
              <a:t>IExample</a:t>
            </a:r>
            <a:r>
              <a:rPr lang="en-US" sz="2800" dirty="0">
                <a:latin typeface="Consolas" panose="020B0609020204030204" pitchFamily="49" charset="0"/>
              </a:rPr>
              <a:t> {</a:t>
            </a:r>
          </a:p>
          <a:p>
            <a:pPr marL="0" indent="0">
              <a:spcBef>
                <a:spcPts val="600"/>
              </a:spcBef>
              <a:buNone/>
            </a:pPr>
            <a:r>
              <a:rPr lang="en-US" sz="2800" dirty="0">
                <a:latin typeface="Consolas" panose="020B0609020204030204" pitchFamily="49" charset="0"/>
              </a:rPr>
              <a:t>void print(Str </a:t>
            </a:r>
            <a:r>
              <a:rPr lang="en-US" sz="2800" dirty="0" err="1">
                <a:latin typeface="Consolas" panose="020B0609020204030204" pitchFamily="49" charset="0"/>
              </a:rPr>
              <a:t>ing</a:t>
            </a:r>
            <a:r>
              <a:rPr lang="en-US" sz="2800" dirty="0">
                <a:latin typeface="Consolas" panose="020B0609020204030204" pitchFamily="49" charset="0"/>
              </a:rPr>
              <a:t> msg);</a:t>
            </a:r>
          </a:p>
          <a:p>
            <a:pPr marL="0" indent="0">
              <a:spcBef>
                <a:spcPts val="600"/>
              </a:spcBef>
              <a:buNone/>
            </a:pPr>
            <a:r>
              <a:rPr lang="en-US" sz="100" dirty="0">
                <a:latin typeface="Consolas" panose="020B0609020204030204" pitchFamily="49" charset="0"/>
              </a:rPr>
              <a:t> </a:t>
            </a:r>
            <a:r>
              <a:rPr lang="en-US" sz="2800" dirty="0">
                <a:latin typeface="Consolas" panose="020B0609020204030204" pitchFamily="49" charset="0"/>
              </a:rPr>
              <a:t>} </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612661" y="4784425"/>
            <a:ext cx="4902456" cy="313350"/>
          </a:xfrm>
        </p:spPr>
        <p:txBody>
          <a:bodyPr wrap="square" lIns="0" tIns="18000" rIns="0" bIns="18000" anchor="ctr" anchorCtr="0">
            <a:spAutoFit/>
          </a:bodyPr>
          <a:lstStyle/>
          <a:p>
            <a:pPr marL="0" indent="0">
              <a:spcBef>
                <a:spcPts val="600"/>
              </a:spcBef>
              <a:buNone/>
            </a:pPr>
            <a:r>
              <a:rPr lang="en-US" sz="1800" dirty="0"/>
              <a:t>Figure 10.47 Simple interface described in </a:t>
            </a:r>
            <a:r>
              <a:rPr lang="en-US" sz="1800" spc="-300" dirty="0"/>
              <a:t>A I D </a:t>
            </a:r>
            <a:r>
              <a:rPr lang="en-US" sz="1800" dirty="0"/>
              <a:t>L.</a:t>
            </a:r>
          </a:p>
        </p:txBody>
      </p:sp>
    </p:spTree>
    <p:extLst>
      <p:ext uri="{BB962C8B-B14F-4D97-AF65-F5344CB8AC3E}">
        <p14:creationId xmlns:p14="http://schemas.microsoft.com/office/powerpoint/2010/main" val="3308531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28375"/>
            <a:ext cx="11196638" cy="559572"/>
          </a:xfrm>
        </p:spPr>
        <p:txBody>
          <a:bodyPr wrap="square" lIns="0" tIns="18000" rIns="0" bIns="18000" anchor="ctr" anchorCtr="0">
            <a:spAutoFit/>
          </a:bodyPr>
          <a:lstStyle/>
          <a:p>
            <a:r>
              <a:rPr lang="en-US" sz="3400" dirty="0"/>
              <a:t>Binder Inheritance</a:t>
            </a:r>
          </a:p>
        </p:txBody>
      </p:sp>
      <p:pic>
        <p:nvPicPr>
          <p:cNvPr id="4" name="Picture 3" descr="The figure illustrates the binder interface inheritance hierarchy.&#10;Long description is available in notes, press F6">
            <a:extLst>
              <a:ext uri="{FF2B5EF4-FFF2-40B4-BE49-F238E27FC236}">
                <a16:creationId xmlns:a16="http://schemas.microsoft.com/office/drawing/2014/main" id="{1F227516-DE17-9982-628F-7C5800B98F08}"/>
              </a:ext>
            </a:extLst>
          </p:cNvPr>
          <p:cNvPicPr>
            <a:picLocks noChangeAspect="1"/>
          </p:cNvPicPr>
          <p:nvPr/>
        </p:nvPicPr>
        <p:blipFill>
          <a:blip r:embed="rId3"/>
          <a:stretch>
            <a:fillRect/>
          </a:stretch>
        </p:blipFill>
        <p:spPr>
          <a:xfrm>
            <a:off x="2173105" y="2095686"/>
            <a:ext cx="7845790" cy="1895302"/>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57934" y="5296163"/>
            <a:ext cx="5256398" cy="313350"/>
          </a:xfrm>
        </p:spPr>
        <p:txBody>
          <a:bodyPr wrap="square" lIns="0" tIns="18000" rIns="0" bIns="18000" anchor="ctr" anchorCtr="0">
            <a:spAutoFit/>
          </a:bodyPr>
          <a:lstStyle/>
          <a:p>
            <a:pPr marL="0" indent="0">
              <a:buNone/>
            </a:pPr>
            <a:r>
              <a:rPr lang="en-US" sz="1800" dirty="0"/>
              <a:t>Figure 10.48 Binder interface inheritance hierarchy.</a:t>
            </a:r>
          </a:p>
        </p:txBody>
      </p:sp>
    </p:spTree>
    <p:extLst>
      <p:ext uri="{BB962C8B-B14F-4D97-AF65-F5344CB8AC3E}">
        <p14:creationId xmlns:p14="http://schemas.microsoft.com/office/powerpoint/2010/main" val="561012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48528"/>
            <a:ext cx="11196638" cy="559572"/>
          </a:xfrm>
        </p:spPr>
        <p:txBody>
          <a:bodyPr wrap="square" lIns="0" tIns="18000" rIns="0" bIns="18000" anchor="ctr" anchorCtr="0">
            <a:spAutoFit/>
          </a:bodyPr>
          <a:lstStyle/>
          <a:p>
            <a:r>
              <a:rPr lang="en-US" sz="3400" spc="-500" dirty="0"/>
              <a:t>A I D </a:t>
            </a:r>
            <a:r>
              <a:rPr lang="en-US" sz="3400" dirty="0"/>
              <a:t>L-Based Binder </a:t>
            </a:r>
            <a:r>
              <a:rPr lang="en-US" sz="3400" spc="-500" dirty="0"/>
              <a:t>I P </a:t>
            </a:r>
            <a:r>
              <a:rPr lang="en-US" sz="3400" dirty="0"/>
              <a:t>C</a:t>
            </a:r>
          </a:p>
        </p:txBody>
      </p:sp>
      <p:pic>
        <p:nvPicPr>
          <p:cNvPr id="4" name="Picture 3" descr="A figure illustrates the full path of an A I D L-based binder I P C.&#10;Long description is available in notes, press F6">
            <a:extLst>
              <a:ext uri="{FF2B5EF4-FFF2-40B4-BE49-F238E27FC236}">
                <a16:creationId xmlns:a16="http://schemas.microsoft.com/office/drawing/2014/main" id="{CF48137D-3F0B-E563-DA2A-024383B855D6}"/>
              </a:ext>
            </a:extLst>
          </p:cNvPr>
          <p:cNvPicPr>
            <a:picLocks noChangeAspect="1"/>
          </p:cNvPicPr>
          <p:nvPr/>
        </p:nvPicPr>
        <p:blipFill>
          <a:blip r:embed="rId3"/>
          <a:stretch>
            <a:fillRect/>
          </a:stretch>
        </p:blipFill>
        <p:spPr>
          <a:xfrm>
            <a:off x="2407013" y="1520849"/>
            <a:ext cx="7377977" cy="3519635"/>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57995" y="5568396"/>
            <a:ext cx="5256398" cy="313350"/>
          </a:xfrm>
        </p:spPr>
        <p:txBody>
          <a:bodyPr wrap="square" lIns="0" tIns="18000" rIns="0" bIns="18000" anchor="ctr" anchorCtr="0">
            <a:spAutoFit/>
          </a:bodyPr>
          <a:lstStyle/>
          <a:p>
            <a:pPr marL="0" indent="0">
              <a:buNone/>
            </a:pPr>
            <a:r>
              <a:rPr lang="en-US" sz="1800" dirty="0"/>
              <a:t>Figure 10.49 Full path of an </a:t>
            </a:r>
            <a:r>
              <a:rPr lang="en-US" sz="1800" spc="-300" dirty="0"/>
              <a:t>A I D </a:t>
            </a:r>
            <a:r>
              <a:rPr lang="en-US" sz="1800" dirty="0"/>
              <a:t>L-based Binder </a:t>
            </a:r>
            <a:r>
              <a:rPr lang="en-US" sz="1800" spc="-300" dirty="0"/>
              <a:t>I P </a:t>
            </a:r>
            <a:r>
              <a:rPr lang="en-US" sz="1800" dirty="0"/>
              <a:t>C.</a:t>
            </a:r>
          </a:p>
        </p:txBody>
      </p:sp>
    </p:spTree>
    <p:extLst>
      <p:ext uri="{BB962C8B-B14F-4D97-AF65-F5344CB8AC3E}">
        <p14:creationId xmlns:p14="http://schemas.microsoft.com/office/powerpoint/2010/main" val="363382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4501" y="247912"/>
            <a:ext cx="11147048" cy="559572"/>
          </a:xfrm>
        </p:spPr>
        <p:txBody>
          <a:bodyPr wrap="square" lIns="0" tIns="18000" rIns="0" bIns="18000" anchor="ctr" anchorCtr="0">
            <a:spAutoFit/>
          </a:bodyPr>
          <a:lstStyle/>
          <a:p>
            <a:r>
              <a:rPr lang="en-US" sz="3400" dirty="0"/>
              <a:t>Linux Utility Programs (2)</a:t>
            </a:r>
          </a:p>
        </p:txBody>
      </p:sp>
      <p:graphicFrame>
        <p:nvGraphicFramePr>
          <p:cNvPr id="4" name="Table 3">
            <a:extLst>
              <a:ext uri="{FF2B5EF4-FFF2-40B4-BE49-F238E27FC236}">
                <a16:creationId xmlns:a16="http://schemas.microsoft.com/office/drawing/2014/main" id="{1CBC911E-F86E-4638-8602-62D74B12D8C8}"/>
              </a:ext>
            </a:extLst>
          </p:cNvPr>
          <p:cNvGraphicFramePr>
            <a:graphicFrameLocks noGrp="1"/>
          </p:cNvGraphicFramePr>
          <p:nvPr>
            <p:extLst>
              <p:ext uri="{D42A27DB-BD31-4B8C-83A1-F6EECF244321}">
                <p14:modId xmlns:p14="http://schemas.microsoft.com/office/powerpoint/2010/main" val="2038010813"/>
              </p:ext>
            </p:extLst>
          </p:nvPr>
        </p:nvGraphicFramePr>
        <p:xfrm>
          <a:off x="2281689" y="1305020"/>
          <a:ext cx="7609936" cy="4054173"/>
        </p:xfrm>
        <a:graphic>
          <a:graphicData uri="http://schemas.openxmlformats.org/drawingml/2006/table">
            <a:tbl>
              <a:tblPr firstRow="1" bandRow="1">
                <a:tableStyleId>{2D5ABB26-0587-4C30-8999-92F81FD0307C}</a:tableStyleId>
              </a:tblPr>
              <a:tblGrid>
                <a:gridCol w="1528311">
                  <a:extLst>
                    <a:ext uri="{9D8B030D-6E8A-4147-A177-3AD203B41FA5}">
                      <a16:colId xmlns:a16="http://schemas.microsoft.com/office/drawing/2014/main" val="3778837786"/>
                    </a:ext>
                  </a:extLst>
                </a:gridCol>
                <a:gridCol w="6081625">
                  <a:extLst>
                    <a:ext uri="{9D8B030D-6E8A-4147-A177-3AD203B41FA5}">
                      <a16:colId xmlns:a16="http://schemas.microsoft.com/office/drawing/2014/main" val="3834452914"/>
                    </a:ext>
                  </a:extLst>
                </a:gridCol>
              </a:tblGrid>
              <a:tr h="345773">
                <a:tc>
                  <a:txBody>
                    <a:bodyPr/>
                    <a:lstStyle/>
                    <a:p>
                      <a:r>
                        <a:rPr lang="en-US" sz="1600" b="1" noProof="0" dirty="0">
                          <a:solidFill>
                            <a:schemeClr val="tx1"/>
                          </a:solidFill>
                          <a:latin typeface="Arial" panose="020B0604020202020204" pitchFamily="34" charset="0"/>
                          <a:cs typeface="Arial" panose="020B0604020202020204" pitchFamily="34" charset="0"/>
                        </a:rPr>
                        <a:t>Program</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Typical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cat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Concatenate multiple files to standard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chmod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Change file protection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Copy one or more 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cut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Cut columns of text from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grep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Search a file for some pattern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464809"/>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head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Extract the first lines of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620260"/>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List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735329"/>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Compile files to build a binary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651751"/>
                  </a:ext>
                </a:extLst>
              </a:tr>
              <a:tr h="370840">
                <a:tc>
                  <a:txBody>
                    <a:bodyPr/>
                    <a:lstStyle/>
                    <a:p>
                      <a:r>
                        <a:rPr lang="en-US" sz="1600" noProof="0" dirty="0" err="1">
                          <a:solidFill>
                            <a:schemeClr val="tx1"/>
                          </a:solidFill>
                          <a:latin typeface="Arial" panose="020B0604020202020204" pitchFamily="34" charset="0"/>
                          <a:cs typeface="Arial" panose="020B0604020202020204" pitchFamily="34" charset="0"/>
                        </a:rPr>
                        <a:t>mkdir</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Make a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403571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Octal dump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158375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669125" y="5718072"/>
            <a:ext cx="8866828" cy="313350"/>
          </a:xfrm>
        </p:spPr>
        <p:txBody>
          <a:bodyPr wrap="square" lIns="0" tIns="18000" rIns="0" bIns="18000" anchor="ctr" anchorCtr="0">
            <a:spAutoFit/>
          </a:bodyPr>
          <a:lstStyle/>
          <a:p>
            <a:pPr marL="0" indent="0">
              <a:buNone/>
            </a:pPr>
            <a:r>
              <a:rPr lang="en-US" sz="1800" dirty="0"/>
              <a:t>Figure 10.2 A few of the common Linux utility programs required by </a:t>
            </a:r>
            <a:r>
              <a:rPr lang="en-US" sz="1800" spc="-300" dirty="0"/>
              <a:t>P O S I </a:t>
            </a:r>
            <a:r>
              <a:rPr lang="en-US" sz="1800" dirty="0"/>
              <a:t>X. (Continues)</a:t>
            </a:r>
          </a:p>
        </p:txBody>
      </p:sp>
    </p:spTree>
    <p:extLst>
      <p:ext uri="{BB962C8B-B14F-4D97-AF65-F5344CB8AC3E}">
        <p14:creationId xmlns:p14="http://schemas.microsoft.com/office/powerpoint/2010/main" val="29302292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34059"/>
            <a:ext cx="11196638" cy="559572"/>
          </a:xfrm>
        </p:spPr>
        <p:txBody>
          <a:bodyPr wrap="square" lIns="0" tIns="18000" rIns="0" bIns="18000" anchor="ctr" anchorCtr="0">
            <a:spAutoFit/>
          </a:bodyPr>
          <a:lstStyle/>
          <a:p>
            <a:r>
              <a:rPr lang="en-US" sz="3400" dirty="0"/>
              <a:t>Service Manager</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479425" y="1657530"/>
            <a:ext cx="11196638" cy="2498564"/>
          </a:xfrm>
        </p:spPr>
        <p:txBody>
          <a:bodyPr wrap="square" lIns="0" tIns="18000" rIns="0" bIns="18000" anchor="ctr" anchorCtr="0">
            <a:spAutoFit/>
          </a:bodyPr>
          <a:lstStyle/>
          <a:p>
            <a:pPr marL="0" indent="0">
              <a:spcBef>
                <a:spcPts val="600"/>
              </a:spcBef>
              <a:buNone/>
            </a:pPr>
            <a:r>
              <a:rPr lang="en-US" sz="2800" dirty="0">
                <a:latin typeface="Consolas" panose="020B0609020204030204" pitchFamily="49" charset="0"/>
              </a:rPr>
              <a:t>package </a:t>
            </a:r>
            <a:r>
              <a:rPr lang="en-US" sz="2800" dirty="0" err="1">
                <a:latin typeface="Consolas" panose="020B0609020204030204" pitchFamily="49" charset="0"/>
              </a:rPr>
              <a:t>android.o</a:t>
            </a:r>
            <a:r>
              <a:rPr lang="en-US" sz="100" dirty="0">
                <a:latin typeface="Consolas" panose="020B0609020204030204" pitchFamily="49" charset="0"/>
              </a:rPr>
              <a:t> </a:t>
            </a:r>
            <a:r>
              <a:rPr lang="en-US" sz="2800" dirty="0">
                <a:latin typeface="Consolas" panose="020B0609020204030204" pitchFamily="49" charset="0"/>
              </a:rPr>
              <a:t>s</a:t>
            </a:r>
          </a:p>
          <a:p>
            <a:pPr marL="0" indent="0">
              <a:spcBef>
                <a:spcPts val="600"/>
              </a:spcBef>
              <a:buNone/>
            </a:pPr>
            <a:r>
              <a:rPr lang="en-US" sz="2800" dirty="0">
                <a:latin typeface="Consolas" panose="020B0609020204030204" pitchFamily="49" charset="0"/>
              </a:rPr>
              <a:t>interface </a:t>
            </a:r>
            <a:r>
              <a:rPr lang="en-US" sz="2800" dirty="0" err="1">
                <a:latin typeface="Consolas" panose="020B0609020204030204" pitchFamily="49" charset="0"/>
              </a:rPr>
              <a:t>IServiceManager</a:t>
            </a:r>
            <a:r>
              <a:rPr lang="en-US" sz="2800" dirty="0">
                <a:latin typeface="Consolas" panose="020B0609020204030204" pitchFamily="49" charset="0"/>
              </a:rPr>
              <a:t> {</a:t>
            </a:r>
          </a:p>
          <a:p>
            <a:pPr marL="0" indent="0">
              <a:spcBef>
                <a:spcPts val="600"/>
              </a:spcBef>
              <a:buNone/>
            </a:pPr>
            <a:r>
              <a:rPr lang="en-US" sz="2800" dirty="0" err="1">
                <a:latin typeface="Consolas" panose="020B0609020204030204" pitchFamily="49" charset="0"/>
              </a:rPr>
              <a:t>IBinder</a:t>
            </a:r>
            <a:r>
              <a:rPr lang="en-US" sz="2800" dirty="0">
                <a:latin typeface="Consolas" panose="020B0609020204030204" pitchFamily="49" charset="0"/>
              </a:rPr>
              <a:t> </a:t>
            </a:r>
            <a:r>
              <a:rPr lang="en-US" sz="2800" dirty="0" err="1">
                <a:latin typeface="Consolas" panose="020B0609020204030204" pitchFamily="49" charset="0"/>
              </a:rPr>
              <a:t>getService</a:t>
            </a:r>
            <a:r>
              <a:rPr lang="en-US" sz="2800" dirty="0">
                <a:latin typeface="Consolas" panose="020B0609020204030204" pitchFamily="49" charset="0"/>
              </a:rPr>
              <a:t>(Str </a:t>
            </a:r>
            <a:r>
              <a:rPr lang="en-US" sz="2800" dirty="0" err="1">
                <a:latin typeface="Consolas" panose="020B0609020204030204" pitchFamily="49" charset="0"/>
              </a:rPr>
              <a:t>ing</a:t>
            </a:r>
            <a:r>
              <a:rPr lang="en-US" sz="2800" dirty="0">
                <a:latin typeface="Consolas" panose="020B0609020204030204" pitchFamily="49" charset="0"/>
              </a:rPr>
              <a:t> name);</a:t>
            </a:r>
          </a:p>
          <a:p>
            <a:pPr marL="0" indent="0">
              <a:spcBef>
                <a:spcPts val="600"/>
              </a:spcBef>
              <a:buNone/>
            </a:pPr>
            <a:r>
              <a:rPr lang="en-US" sz="2800" dirty="0">
                <a:latin typeface="Consolas" panose="020B0609020204030204" pitchFamily="49" charset="0"/>
              </a:rPr>
              <a:t>void </a:t>
            </a:r>
            <a:r>
              <a:rPr lang="en-US" sz="2800" dirty="0" err="1">
                <a:latin typeface="Consolas" panose="020B0609020204030204" pitchFamily="49" charset="0"/>
              </a:rPr>
              <a:t>addService</a:t>
            </a:r>
            <a:r>
              <a:rPr lang="en-US" sz="2800" dirty="0">
                <a:latin typeface="Consolas" panose="020B0609020204030204" pitchFamily="49" charset="0"/>
              </a:rPr>
              <a:t>(Str </a:t>
            </a:r>
            <a:r>
              <a:rPr lang="en-US" sz="2800" dirty="0" err="1">
                <a:latin typeface="Consolas" panose="020B0609020204030204" pitchFamily="49" charset="0"/>
              </a:rPr>
              <a:t>ing</a:t>
            </a:r>
            <a:r>
              <a:rPr lang="en-US" sz="2800" dirty="0">
                <a:latin typeface="Consolas" panose="020B0609020204030204" pitchFamily="49" charset="0"/>
              </a:rPr>
              <a:t> name, </a:t>
            </a:r>
            <a:r>
              <a:rPr lang="en-US" sz="2800" dirty="0" err="1">
                <a:latin typeface="Consolas" panose="020B0609020204030204" pitchFamily="49" charset="0"/>
              </a:rPr>
              <a:t>IBinder</a:t>
            </a:r>
            <a:r>
              <a:rPr lang="en-US" sz="2800" dirty="0">
                <a:latin typeface="Consolas" panose="020B0609020204030204" pitchFamily="49" charset="0"/>
              </a:rPr>
              <a:t> binder);</a:t>
            </a:r>
          </a:p>
          <a:p>
            <a:pPr marL="0" indent="0">
              <a:spcBef>
                <a:spcPts val="600"/>
              </a:spcBef>
              <a:buNone/>
            </a:pPr>
            <a:r>
              <a:rPr lang="en-US" sz="100" dirty="0">
                <a:latin typeface="Consolas" panose="020B0609020204030204" pitchFamily="49" charset="0"/>
              </a:rPr>
              <a:t> </a:t>
            </a:r>
            <a:r>
              <a:rPr lang="en-US" sz="2800" dirty="0">
                <a:latin typeface="Consolas" panose="020B0609020204030204" pitchFamily="49" charset="0"/>
              </a:rPr>
              <a:t>} </a:t>
            </a:r>
          </a:p>
        </p:txBody>
      </p:sp>
      <p:sp>
        <p:nvSpPr>
          <p:cNvPr id="3" name="Content Placeholder 2">
            <a:extLst>
              <a:ext uri="{FF2B5EF4-FFF2-40B4-BE49-F238E27FC236}">
                <a16:creationId xmlns:a16="http://schemas.microsoft.com/office/drawing/2014/main" id="{6DC75C92-58DB-4A96-9954-266E9178EC3D}"/>
              </a:ext>
            </a:extLst>
          </p:cNvPr>
          <p:cNvSpPr>
            <a:spLocks noGrp="1"/>
          </p:cNvSpPr>
          <p:nvPr>
            <p:ph sz="quarter" idx="14"/>
          </p:nvPr>
        </p:nvSpPr>
        <p:spPr>
          <a:xfrm>
            <a:off x="3475716" y="4883580"/>
            <a:ext cx="5204056" cy="313350"/>
          </a:xfrm>
        </p:spPr>
        <p:txBody>
          <a:bodyPr wrap="square" lIns="0" tIns="18000" rIns="0" bIns="18000" anchor="ctr" anchorCtr="0">
            <a:spAutoFit/>
          </a:bodyPr>
          <a:lstStyle/>
          <a:p>
            <a:pPr marL="0" indent="0">
              <a:spcBef>
                <a:spcPts val="600"/>
              </a:spcBef>
              <a:buNone/>
            </a:pPr>
            <a:r>
              <a:rPr lang="en-US" sz="1800" dirty="0"/>
              <a:t>Figure 10.50 Basic service manager </a:t>
            </a:r>
            <a:r>
              <a:rPr lang="en-US" sz="1800" spc="-300" dirty="0"/>
              <a:t>A I D </a:t>
            </a:r>
            <a:r>
              <a:rPr lang="en-US" sz="1800" dirty="0"/>
              <a:t>L interface.</a:t>
            </a:r>
          </a:p>
        </p:txBody>
      </p:sp>
    </p:spTree>
    <p:extLst>
      <p:ext uri="{BB962C8B-B14F-4D97-AF65-F5344CB8AC3E}">
        <p14:creationId xmlns:p14="http://schemas.microsoft.com/office/powerpoint/2010/main" val="1244953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39526"/>
            <a:ext cx="11196638" cy="559572"/>
          </a:xfrm>
        </p:spPr>
        <p:txBody>
          <a:bodyPr wrap="square" lIns="0" tIns="18000" rIns="0" bIns="18000" anchor="ctr" anchorCtr="0">
            <a:spAutoFit/>
          </a:bodyPr>
          <a:lstStyle/>
          <a:p>
            <a:r>
              <a:rPr lang="en-US" sz="3400" dirty="0"/>
              <a:t>Android Manifest</a:t>
            </a:r>
          </a:p>
        </p:txBody>
      </p:sp>
      <p:pic>
        <p:nvPicPr>
          <p:cNvPr id="4" name="Picture 3" descr="The figure illustrates the programming code for the basic structure of AndroidManifest.xml.&#10;Long description is available in notes, press F6">
            <a:extLst>
              <a:ext uri="{FF2B5EF4-FFF2-40B4-BE49-F238E27FC236}">
                <a16:creationId xmlns:a16="http://schemas.microsoft.com/office/drawing/2014/main" id="{C9EBCAEE-F5D6-4F65-835D-136458081E8B}"/>
              </a:ext>
            </a:extLst>
          </p:cNvPr>
          <p:cNvPicPr>
            <a:picLocks noChangeAspect="1"/>
          </p:cNvPicPr>
          <p:nvPr/>
        </p:nvPicPr>
        <p:blipFill>
          <a:blip r:embed="rId3"/>
          <a:stretch>
            <a:fillRect/>
          </a:stretch>
        </p:blipFill>
        <p:spPr>
          <a:xfrm>
            <a:off x="4111264" y="1031381"/>
            <a:ext cx="3969472" cy="4613868"/>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31652" y="5931782"/>
            <a:ext cx="5308962" cy="313350"/>
          </a:xfrm>
        </p:spPr>
        <p:txBody>
          <a:bodyPr wrap="square" lIns="0" tIns="18000" rIns="0" bIns="18000" anchor="ctr" anchorCtr="0">
            <a:spAutoFit/>
          </a:bodyPr>
          <a:lstStyle/>
          <a:p>
            <a:pPr marL="0" indent="0">
              <a:buNone/>
            </a:pPr>
            <a:r>
              <a:rPr lang="en-US" sz="1800" dirty="0"/>
              <a:t>Figure 10.51 Basic structure of AndroidManifest.xml.</a:t>
            </a:r>
          </a:p>
        </p:txBody>
      </p:sp>
    </p:spTree>
    <p:extLst>
      <p:ext uri="{BB962C8B-B14F-4D97-AF65-F5344CB8AC3E}">
        <p14:creationId xmlns:p14="http://schemas.microsoft.com/office/powerpoint/2010/main" val="4092305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24138"/>
            <a:ext cx="11196638" cy="590349"/>
          </a:xfrm>
        </p:spPr>
        <p:txBody>
          <a:bodyPr wrap="square" lIns="0" tIns="18000" rIns="0" bIns="18000" anchor="ctr" anchorCtr="0">
            <a:spAutoFit/>
          </a:bodyPr>
          <a:lstStyle/>
          <a:p>
            <a:r>
              <a:rPr lang="en-US" dirty="0"/>
              <a:t>Activities</a:t>
            </a:r>
            <a:endParaRPr lang="en-US" sz="2800" dirty="0"/>
          </a:p>
        </p:txBody>
      </p:sp>
      <p:pic>
        <p:nvPicPr>
          <p:cNvPr id="4" name="Picture 3" descr="The figure illustrates the starting of an email application’s main activity.&#10;Long description is available in notes, press F6">
            <a:extLst>
              <a:ext uri="{FF2B5EF4-FFF2-40B4-BE49-F238E27FC236}">
                <a16:creationId xmlns:a16="http://schemas.microsoft.com/office/drawing/2014/main" id="{8AD51A66-7F32-E3F8-CECC-08B02273C3DC}"/>
              </a:ext>
            </a:extLst>
          </p:cNvPr>
          <p:cNvPicPr>
            <a:picLocks noChangeAspect="1"/>
          </p:cNvPicPr>
          <p:nvPr/>
        </p:nvPicPr>
        <p:blipFill>
          <a:blip r:embed="rId3"/>
          <a:stretch>
            <a:fillRect/>
          </a:stretch>
        </p:blipFill>
        <p:spPr>
          <a:xfrm>
            <a:off x="2142407" y="2078451"/>
            <a:ext cx="7929488" cy="267879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214487" y="5630699"/>
            <a:ext cx="5779153" cy="313350"/>
          </a:xfrm>
        </p:spPr>
        <p:txBody>
          <a:bodyPr wrap="square" lIns="0" tIns="18000" rIns="0" bIns="18000" anchor="ctr" anchorCtr="0">
            <a:spAutoFit/>
          </a:bodyPr>
          <a:lstStyle/>
          <a:p>
            <a:pPr marL="0" indent="0">
              <a:buNone/>
            </a:pPr>
            <a:r>
              <a:rPr lang="en-US" sz="1800" dirty="0"/>
              <a:t>Figure 10.52 Starting an email application’s main activity.</a:t>
            </a:r>
          </a:p>
        </p:txBody>
      </p:sp>
    </p:spTree>
    <p:extLst>
      <p:ext uri="{BB962C8B-B14F-4D97-AF65-F5344CB8AC3E}">
        <p14:creationId xmlns:p14="http://schemas.microsoft.com/office/powerpoint/2010/main" val="659009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39526"/>
            <a:ext cx="11196638" cy="559572"/>
          </a:xfrm>
        </p:spPr>
        <p:txBody>
          <a:bodyPr wrap="square" lIns="0" tIns="18000" rIns="0" bIns="18000" anchor="ctr" anchorCtr="0">
            <a:spAutoFit/>
          </a:bodyPr>
          <a:lstStyle/>
          <a:p>
            <a:r>
              <a:rPr lang="en-US" sz="3400" dirty="0"/>
              <a:t>Starting Another Activity</a:t>
            </a:r>
          </a:p>
        </p:txBody>
      </p:sp>
      <p:pic>
        <p:nvPicPr>
          <p:cNvPr id="4" name="Picture 3" descr="The figure illustrates the starting of the camera application after email.&#10;Long description is available in notes, press F6">
            <a:extLst>
              <a:ext uri="{FF2B5EF4-FFF2-40B4-BE49-F238E27FC236}">
                <a16:creationId xmlns:a16="http://schemas.microsoft.com/office/drawing/2014/main" id="{7CAAF794-CC36-4DBF-225A-1B3616E1290A}"/>
              </a:ext>
            </a:extLst>
          </p:cNvPr>
          <p:cNvPicPr>
            <a:picLocks noChangeAspect="1"/>
          </p:cNvPicPr>
          <p:nvPr/>
        </p:nvPicPr>
        <p:blipFill>
          <a:blip r:embed="rId3"/>
          <a:stretch>
            <a:fillRect/>
          </a:stretch>
        </p:blipFill>
        <p:spPr>
          <a:xfrm>
            <a:off x="2478189" y="1189011"/>
            <a:ext cx="7235622" cy="416858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182966" y="5764511"/>
            <a:ext cx="5806334" cy="313350"/>
          </a:xfrm>
        </p:spPr>
        <p:txBody>
          <a:bodyPr wrap="square" lIns="0" tIns="18000" rIns="0" bIns="18000" anchor="ctr" anchorCtr="0">
            <a:spAutoFit/>
          </a:bodyPr>
          <a:lstStyle/>
          <a:p>
            <a:pPr marL="0" indent="0">
              <a:buNone/>
            </a:pPr>
            <a:r>
              <a:rPr lang="en-US" sz="1800" dirty="0"/>
              <a:t>Figure 10.53 Starting the camera application after email.</a:t>
            </a:r>
          </a:p>
        </p:txBody>
      </p:sp>
    </p:spTree>
    <p:extLst>
      <p:ext uri="{BB962C8B-B14F-4D97-AF65-F5344CB8AC3E}">
        <p14:creationId xmlns:p14="http://schemas.microsoft.com/office/powerpoint/2010/main" val="2092818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39526"/>
            <a:ext cx="11196638" cy="559572"/>
          </a:xfrm>
        </p:spPr>
        <p:txBody>
          <a:bodyPr wrap="square" lIns="0" tIns="18000" rIns="0" bIns="18000" anchor="ctr" anchorCtr="0">
            <a:spAutoFit/>
          </a:bodyPr>
          <a:lstStyle/>
          <a:p>
            <a:r>
              <a:rPr lang="en-US" sz="3400" dirty="0"/>
              <a:t>Reclaiming RAM</a:t>
            </a:r>
          </a:p>
        </p:txBody>
      </p:sp>
      <p:pic>
        <p:nvPicPr>
          <p:cNvPr id="4" name="Picture 3" descr="The figure illustrates removing the email process to reclaim RAM for the camera.&#10;Long description is available in notes, press F6">
            <a:extLst>
              <a:ext uri="{FF2B5EF4-FFF2-40B4-BE49-F238E27FC236}">
                <a16:creationId xmlns:a16="http://schemas.microsoft.com/office/drawing/2014/main" id="{A1ED0135-7819-7F73-349D-16D8BC3A6E0B}"/>
              </a:ext>
            </a:extLst>
          </p:cNvPr>
          <p:cNvPicPr>
            <a:picLocks noChangeAspect="1"/>
          </p:cNvPicPr>
          <p:nvPr/>
        </p:nvPicPr>
        <p:blipFill>
          <a:blip r:embed="rId3"/>
          <a:stretch>
            <a:fillRect/>
          </a:stretch>
        </p:blipFill>
        <p:spPr>
          <a:xfrm>
            <a:off x="2491689" y="1025818"/>
            <a:ext cx="7208625" cy="421177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363020" y="5655740"/>
            <a:ext cx="7446226" cy="313350"/>
          </a:xfrm>
        </p:spPr>
        <p:txBody>
          <a:bodyPr wrap="square" lIns="0" tIns="18000" rIns="0" bIns="18000" anchor="ctr" anchorCtr="0">
            <a:spAutoFit/>
          </a:bodyPr>
          <a:lstStyle/>
          <a:p>
            <a:pPr marL="0" indent="0">
              <a:buNone/>
            </a:pPr>
            <a:r>
              <a:rPr lang="en-US" sz="1800" dirty="0"/>
              <a:t>Figure 10.54 Removing the email process to reclaim </a:t>
            </a:r>
            <a:r>
              <a:rPr lang="en-US" sz="1800" spc="-300" dirty="0"/>
              <a:t>R A </a:t>
            </a:r>
            <a:r>
              <a:rPr lang="en-US" sz="1800" dirty="0"/>
              <a:t>M for the camera.</a:t>
            </a:r>
          </a:p>
        </p:txBody>
      </p:sp>
    </p:spTree>
    <p:extLst>
      <p:ext uri="{BB962C8B-B14F-4D97-AF65-F5344CB8AC3E}">
        <p14:creationId xmlns:p14="http://schemas.microsoft.com/office/powerpoint/2010/main" val="2523168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479425" y="239526"/>
            <a:ext cx="11196638" cy="559572"/>
          </a:xfrm>
        </p:spPr>
        <p:txBody>
          <a:bodyPr wrap="square" lIns="0" tIns="18000" rIns="0" bIns="18000" anchor="ctr" anchorCtr="0">
            <a:spAutoFit/>
          </a:bodyPr>
          <a:lstStyle/>
          <a:p>
            <a:r>
              <a:rPr lang="en-US" sz="3400" dirty="0"/>
              <a:t>Sharing Data between Applications</a:t>
            </a:r>
          </a:p>
        </p:txBody>
      </p:sp>
      <p:pic>
        <p:nvPicPr>
          <p:cNvPr id="4" name="Picture 3" descr="The figure illustrates the sharing of a camera picture through the email application.&#10;Long description is available in notes, press F6">
            <a:extLst>
              <a:ext uri="{FF2B5EF4-FFF2-40B4-BE49-F238E27FC236}">
                <a16:creationId xmlns:a16="http://schemas.microsoft.com/office/drawing/2014/main" id="{4C4283F5-7F9A-AE09-724B-533B7BA0A4FF}"/>
              </a:ext>
            </a:extLst>
          </p:cNvPr>
          <p:cNvPicPr>
            <a:picLocks noChangeAspect="1"/>
          </p:cNvPicPr>
          <p:nvPr/>
        </p:nvPicPr>
        <p:blipFill>
          <a:blip r:embed="rId3"/>
          <a:stretch>
            <a:fillRect/>
          </a:stretch>
        </p:blipFill>
        <p:spPr>
          <a:xfrm>
            <a:off x="3388027" y="1235032"/>
            <a:ext cx="5415946" cy="394735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578792" y="5744942"/>
            <a:ext cx="7014682" cy="313350"/>
          </a:xfrm>
        </p:spPr>
        <p:txBody>
          <a:bodyPr wrap="square" lIns="0" tIns="18000" rIns="0" bIns="18000" anchor="ctr" anchorCtr="0">
            <a:spAutoFit/>
          </a:bodyPr>
          <a:lstStyle/>
          <a:p>
            <a:pPr marL="0" indent="0">
              <a:buNone/>
            </a:pPr>
            <a:r>
              <a:rPr lang="en-US" sz="1800" dirty="0"/>
              <a:t>Figure 10.55 Sharing a camera picture through the email application.</a:t>
            </a:r>
          </a:p>
        </p:txBody>
      </p:sp>
    </p:spTree>
    <p:extLst>
      <p:ext uri="{BB962C8B-B14F-4D97-AF65-F5344CB8AC3E}">
        <p14:creationId xmlns:p14="http://schemas.microsoft.com/office/powerpoint/2010/main" val="1992250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46410" y="239526"/>
            <a:ext cx="11129653" cy="559572"/>
          </a:xfrm>
        </p:spPr>
        <p:txBody>
          <a:bodyPr wrap="square" lIns="0" tIns="18000" rIns="0" bIns="18000" anchor="ctr" anchorCtr="0">
            <a:spAutoFit/>
          </a:bodyPr>
          <a:lstStyle/>
          <a:p>
            <a:r>
              <a:rPr lang="en-US" sz="3400" dirty="0"/>
              <a:t>Going Back to the Email Application</a:t>
            </a:r>
          </a:p>
        </p:txBody>
      </p:sp>
      <p:pic>
        <p:nvPicPr>
          <p:cNvPr id="4" name="Picture 3" descr="A figure illustrates the return to the email application.&#10;Long description is available in notes, press F6">
            <a:extLst>
              <a:ext uri="{FF2B5EF4-FFF2-40B4-BE49-F238E27FC236}">
                <a16:creationId xmlns:a16="http://schemas.microsoft.com/office/drawing/2014/main" id="{41612150-AF7B-9ECF-977E-AB645336FAE8}"/>
              </a:ext>
            </a:extLst>
          </p:cNvPr>
          <p:cNvPicPr>
            <a:picLocks noChangeAspect="1"/>
          </p:cNvPicPr>
          <p:nvPr/>
        </p:nvPicPr>
        <p:blipFill>
          <a:blip r:embed="rId3"/>
          <a:stretch>
            <a:fillRect/>
          </a:stretch>
        </p:blipFill>
        <p:spPr>
          <a:xfrm>
            <a:off x="3106075" y="1168292"/>
            <a:ext cx="5979853" cy="4306387"/>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695901" y="5876022"/>
            <a:ext cx="4825153" cy="313350"/>
          </a:xfrm>
        </p:spPr>
        <p:txBody>
          <a:bodyPr wrap="square" lIns="0" tIns="18000" rIns="0" bIns="18000" anchor="ctr" anchorCtr="0">
            <a:spAutoFit/>
          </a:bodyPr>
          <a:lstStyle/>
          <a:p>
            <a:pPr marL="0" indent="0">
              <a:buNone/>
            </a:pPr>
            <a:r>
              <a:rPr lang="en-US" sz="1800" dirty="0"/>
              <a:t>Figure 10.56 Returning to the email application.</a:t>
            </a:r>
          </a:p>
        </p:txBody>
      </p:sp>
    </p:spTree>
    <p:extLst>
      <p:ext uri="{BB962C8B-B14F-4D97-AF65-F5344CB8AC3E}">
        <p14:creationId xmlns:p14="http://schemas.microsoft.com/office/powerpoint/2010/main" val="348952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8" y="239526"/>
            <a:ext cx="11160125" cy="559572"/>
          </a:xfrm>
        </p:spPr>
        <p:txBody>
          <a:bodyPr wrap="square" lIns="0" tIns="18000" rIns="0" bIns="18000" anchor="ctr" anchorCtr="0">
            <a:spAutoFit/>
          </a:bodyPr>
          <a:lstStyle/>
          <a:p>
            <a:r>
              <a:rPr lang="en-US" sz="3400" dirty="0"/>
              <a:t>Application Services</a:t>
            </a:r>
          </a:p>
        </p:txBody>
      </p:sp>
      <p:pic>
        <p:nvPicPr>
          <p:cNvPr id="4" name="Picture 3" descr="The figure illustrates the starting of an application service.&#10;Long description is available in notes, press F6">
            <a:extLst>
              <a:ext uri="{FF2B5EF4-FFF2-40B4-BE49-F238E27FC236}">
                <a16:creationId xmlns:a16="http://schemas.microsoft.com/office/drawing/2014/main" id="{11C5C1CC-A57A-86F7-C2A1-ABF0B95277AF}"/>
              </a:ext>
            </a:extLst>
          </p:cNvPr>
          <p:cNvPicPr>
            <a:picLocks noChangeAspect="1"/>
          </p:cNvPicPr>
          <p:nvPr/>
        </p:nvPicPr>
        <p:blipFill>
          <a:blip r:embed="rId3"/>
          <a:stretch>
            <a:fillRect/>
          </a:stretch>
        </p:blipFill>
        <p:spPr>
          <a:xfrm>
            <a:off x="2297570" y="2075757"/>
            <a:ext cx="7596863" cy="1740330"/>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892435" y="4822057"/>
            <a:ext cx="4423911" cy="313350"/>
          </a:xfrm>
        </p:spPr>
        <p:txBody>
          <a:bodyPr wrap="square" lIns="0" tIns="18000" rIns="0" bIns="18000" anchor="ctr" anchorCtr="0">
            <a:spAutoFit/>
          </a:bodyPr>
          <a:lstStyle/>
          <a:p>
            <a:pPr marL="0" indent="0" algn="ctr">
              <a:buNone/>
            </a:pPr>
            <a:r>
              <a:rPr lang="en-US" sz="1800" dirty="0"/>
              <a:t>Figure 10.57 Starting an application service</a:t>
            </a:r>
          </a:p>
        </p:txBody>
      </p:sp>
    </p:spTree>
    <p:extLst>
      <p:ext uri="{BB962C8B-B14F-4D97-AF65-F5344CB8AC3E}">
        <p14:creationId xmlns:p14="http://schemas.microsoft.com/office/powerpoint/2010/main" val="3572497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7" y="234058"/>
            <a:ext cx="11160125" cy="559572"/>
          </a:xfrm>
        </p:spPr>
        <p:txBody>
          <a:bodyPr wrap="square" lIns="0" tIns="18000" rIns="0" bIns="18000" anchor="ctr" anchorCtr="0">
            <a:spAutoFit/>
          </a:bodyPr>
          <a:lstStyle/>
          <a:p>
            <a:r>
              <a:rPr lang="en-US" sz="3400" dirty="0"/>
              <a:t>Sync Service Example</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15937" y="1625629"/>
            <a:ext cx="11160125" cy="2498564"/>
          </a:xfrm>
        </p:spPr>
        <p:txBody>
          <a:bodyPr wrap="square" lIns="0" tIns="18000" rIns="0" bIns="18000" anchor="ctr" anchorCtr="0">
            <a:spAutoFit/>
          </a:bodyPr>
          <a:lstStyle/>
          <a:p>
            <a:pPr marL="0" indent="0">
              <a:spcBef>
                <a:spcPts val="600"/>
              </a:spcBef>
              <a:buNone/>
            </a:pPr>
            <a:r>
              <a:rPr lang="en-US" sz="2800" dirty="0">
                <a:latin typeface="Consolas" panose="020B0609020204030204" pitchFamily="49" charset="0"/>
              </a:rPr>
              <a:t>package </a:t>
            </a:r>
            <a:r>
              <a:rPr lang="en-US" sz="2800" dirty="0" err="1">
                <a:latin typeface="Consolas" panose="020B0609020204030204" pitchFamily="49" charset="0"/>
              </a:rPr>
              <a:t>com.example.email</a:t>
            </a:r>
            <a:endParaRPr lang="en-US" sz="2800" dirty="0">
              <a:latin typeface="Consolas" panose="020B0609020204030204" pitchFamily="49" charset="0"/>
            </a:endParaRPr>
          </a:p>
          <a:p>
            <a:pPr marL="0" indent="0">
              <a:spcBef>
                <a:spcPts val="600"/>
              </a:spcBef>
              <a:buNone/>
            </a:pPr>
            <a:r>
              <a:rPr lang="en-US" sz="2800" dirty="0">
                <a:latin typeface="Consolas" panose="020B0609020204030204" pitchFamily="49" charset="0"/>
              </a:rPr>
              <a:t>interface </a:t>
            </a:r>
            <a:r>
              <a:rPr lang="en-US" sz="2800" dirty="0" err="1">
                <a:latin typeface="Consolas" panose="020B0609020204030204" pitchFamily="49" charset="0"/>
              </a:rPr>
              <a:t>ISyncControl</a:t>
            </a:r>
            <a:r>
              <a:rPr lang="en-US" sz="2800" dirty="0">
                <a:latin typeface="Consolas" panose="020B0609020204030204" pitchFamily="49" charset="0"/>
              </a:rPr>
              <a:t> {</a:t>
            </a:r>
          </a:p>
          <a:p>
            <a:pPr marL="0" indent="0">
              <a:spcBef>
                <a:spcPts val="600"/>
              </a:spcBef>
              <a:buNone/>
            </a:pPr>
            <a:r>
              <a:rPr lang="en-US" sz="2800" dirty="0">
                <a:latin typeface="Consolas" panose="020B0609020204030204" pitchFamily="49" charset="0"/>
              </a:rPr>
              <a:t>int </a:t>
            </a:r>
            <a:r>
              <a:rPr lang="en-US" sz="2800" dirty="0" err="1">
                <a:latin typeface="Consolas" panose="020B0609020204030204" pitchFamily="49" charset="0"/>
              </a:rPr>
              <a:t>getSyncInterval</a:t>
            </a:r>
            <a:r>
              <a:rPr lang="en-US" sz="2800" dirty="0">
                <a:latin typeface="Consolas" panose="020B0609020204030204" pitchFamily="49" charset="0"/>
              </a:rPr>
              <a:t>();</a:t>
            </a:r>
          </a:p>
          <a:p>
            <a:pPr marL="0" indent="0">
              <a:spcBef>
                <a:spcPts val="600"/>
              </a:spcBef>
              <a:buNone/>
            </a:pPr>
            <a:r>
              <a:rPr lang="en-US" sz="2800" dirty="0">
                <a:latin typeface="Consolas" panose="020B0609020204030204" pitchFamily="49" charset="0"/>
              </a:rPr>
              <a:t>void </a:t>
            </a:r>
            <a:r>
              <a:rPr lang="en-US" sz="2800" dirty="0" err="1">
                <a:latin typeface="Consolas" panose="020B0609020204030204" pitchFamily="49" charset="0"/>
              </a:rPr>
              <a:t>setSyncInterval</a:t>
            </a:r>
            <a:r>
              <a:rPr lang="en-US" sz="2800" dirty="0">
                <a:latin typeface="Consolas" panose="020B0609020204030204" pitchFamily="49" charset="0"/>
              </a:rPr>
              <a:t>(int seconds);</a:t>
            </a:r>
          </a:p>
          <a:p>
            <a:pPr marL="0" indent="0">
              <a:spcBef>
                <a:spcPts val="600"/>
              </a:spcBef>
              <a:buNone/>
            </a:pPr>
            <a:r>
              <a:rPr lang="en-US" sz="100" dirty="0">
                <a:latin typeface="Consolas" panose="020B0609020204030204" pitchFamily="49" charset="0"/>
              </a:rPr>
              <a:t> </a:t>
            </a:r>
            <a:r>
              <a:rPr lang="en-US" sz="2800" dirty="0">
                <a:latin typeface="Consolas" panose="020B0609020204030204" pitchFamily="49" charset="0"/>
              </a:rPr>
              <a:t>} </a:t>
            </a:r>
          </a:p>
        </p:txBody>
      </p:sp>
      <p:sp>
        <p:nvSpPr>
          <p:cNvPr id="3" name="Content Placeholder 2">
            <a:extLst>
              <a:ext uri="{FF2B5EF4-FFF2-40B4-BE49-F238E27FC236}">
                <a16:creationId xmlns:a16="http://schemas.microsoft.com/office/drawing/2014/main" id="{32CFD101-6056-4BBA-B51A-86ED6C4AFD0F}"/>
              </a:ext>
            </a:extLst>
          </p:cNvPr>
          <p:cNvSpPr>
            <a:spLocks noGrp="1"/>
          </p:cNvSpPr>
          <p:nvPr>
            <p:ph sz="quarter" idx="14"/>
          </p:nvPr>
        </p:nvSpPr>
        <p:spPr>
          <a:xfrm>
            <a:off x="2703105" y="4703348"/>
            <a:ext cx="6785788" cy="313350"/>
          </a:xfrm>
        </p:spPr>
        <p:txBody>
          <a:bodyPr wrap="square" lIns="0" tIns="18000" rIns="0" bIns="18000" anchor="ctr" anchorCtr="0">
            <a:spAutoFit/>
          </a:bodyPr>
          <a:lstStyle/>
          <a:p>
            <a:pPr marL="0" indent="0">
              <a:spcBef>
                <a:spcPts val="600"/>
              </a:spcBef>
              <a:buNone/>
            </a:pPr>
            <a:r>
              <a:rPr lang="en-US" sz="1800" dirty="0"/>
              <a:t>Figure 10.58 Interface for controlling a sync service’s sync interval.</a:t>
            </a:r>
          </a:p>
        </p:txBody>
      </p:sp>
    </p:spTree>
    <p:extLst>
      <p:ext uri="{BB962C8B-B14F-4D97-AF65-F5344CB8AC3E}">
        <p14:creationId xmlns:p14="http://schemas.microsoft.com/office/powerpoint/2010/main" val="2117755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35259" y="239526"/>
            <a:ext cx="11140803" cy="559572"/>
          </a:xfrm>
        </p:spPr>
        <p:txBody>
          <a:bodyPr wrap="square" lIns="0" tIns="18000" rIns="0" bIns="18000" anchor="ctr" anchorCtr="0">
            <a:spAutoFit/>
          </a:bodyPr>
          <a:lstStyle/>
          <a:p>
            <a:r>
              <a:rPr lang="en-US" sz="3400" dirty="0"/>
              <a:t>Binding to a Service</a:t>
            </a:r>
          </a:p>
        </p:txBody>
      </p:sp>
      <p:pic>
        <p:nvPicPr>
          <p:cNvPr id="4" name="Picture 3" descr="A figure illustrates the binding to an application service.&#10;Long description is available in notes, press F6">
            <a:extLst>
              <a:ext uri="{FF2B5EF4-FFF2-40B4-BE49-F238E27FC236}">
                <a16:creationId xmlns:a16="http://schemas.microsoft.com/office/drawing/2014/main" id="{327D38D3-E68D-D123-609B-07E734B934E5}"/>
              </a:ext>
            </a:extLst>
          </p:cNvPr>
          <p:cNvPicPr>
            <a:picLocks noChangeAspect="1"/>
          </p:cNvPicPr>
          <p:nvPr/>
        </p:nvPicPr>
        <p:blipFill>
          <a:blip r:embed="rId3"/>
          <a:stretch>
            <a:fillRect/>
          </a:stretch>
        </p:blipFill>
        <p:spPr>
          <a:xfrm>
            <a:off x="2110468" y="1372365"/>
            <a:ext cx="7971064" cy="3860799"/>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770082" y="5619547"/>
            <a:ext cx="4687939" cy="313350"/>
          </a:xfrm>
        </p:spPr>
        <p:txBody>
          <a:bodyPr wrap="square" lIns="0" tIns="18000" rIns="0" bIns="18000" anchor="ctr" anchorCtr="0">
            <a:spAutoFit/>
          </a:bodyPr>
          <a:lstStyle/>
          <a:p>
            <a:pPr marL="0" indent="0">
              <a:buNone/>
            </a:pPr>
            <a:r>
              <a:rPr lang="en-US" sz="1800" dirty="0"/>
              <a:t>Figure 10.59 Binding to an application service. </a:t>
            </a:r>
          </a:p>
        </p:txBody>
      </p:sp>
    </p:spTree>
    <p:extLst>
      <p:ext uri="{BB962C8B-B14F-4D97-AF65-F5344CB8AC3E}">
        <p14:creationId xmlns:p14="http://schemas.microsoft.com/office/powerpoint/2010/main" val="350950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09365" y="234057"/>
            <a:ext cx="11166697" cy="559572"/>
          </a:xfrm>
        </p:spPr>
        <p:txBody>
          <a:bodyPr wrap="square" lIns="0" tIns="18000" rIns="0" bIns="18000" anchor="ctr" anchorCtr="0">
            <a:spAutoFit/>
          </a:bodyPr>
          <a:lstStyle/>
          <a:p>
            <a:r>
              <a:rPr lang="en-US" sz="3400" dirty="0"/>
              <a:t>Linux Utility Programs (3)</a:t>
            </a:r>
          </a:p>
        </p:txBody>
      </p:sp>
      <p:graphicFrame>
        <p:nvGraphicFramePr>
          <p:cNvPr id="4" name="Table 3">
            <a:extLst>
              <a:ext uri="{FF2B5EF4-FFF2-40B4-BE49-F238E27FC236}">
                <a16:creationId xmlns:a16="http://schemas.microsoft.com/office/drawing/2014/main" id="{1CBC911E-F86E-4638-8602-62D74B12D8C8}"/>
              </a:ext>
            </a:extLst>
          </p:cNvPr>
          <p:cNvGraphicFramePr>
            <a:graphicFrameLocks noGrp="1"/>
          </p:cNvGraphicFramePr>
          <p:nvPr>
            <p:extLst>
              <p:ext uri="{D42A27DB-BD31-4B8C-83A1-F6EECF244321}">
                <p14:modId xmlns:p14="http://schemas.microsoft.com/office/powerpoint/2010/main" val="971236545"/>
              </p:ext>
            </p:extLst>
          </p:nvPr>
        </p:nvGraphicFramePr>
        <p:xfrm>
          <a:off x="2281689" y="1488804"/>
          <a:ext cx="7609936" cy="3312493"/>
        </p:xfrm>
        <a:graphic>
          <a:graphicData uri="http://schemas.openxmlformats.org/drawingml/2006/table">
            <a:tbl>
              <a:tblPr firstRow="1" bandRow="1">
                <a:tableStyleId>{2D5ABB26-0587-4C30-8999-92F81FD0307C}</a:tableStyleId>
              </a:tblPr>
              <a:tblGrid>
                <a:gridCol w="1528311">
                  <a:extLst>
                    <a:ext uri="{9D8B030D-6E8A-4147-A177-3AD203B41FA5}">
                      <a16:colId xmlns:a16="http://schemas.microsoft.com/office/drawing/2014/main" val="3778837786"/>
                    </a:ext>
                  </a:extLst>
                </a:gridCol>
                <a:gridCol w="6081625">
                  <a:extLst>
                    <a:ext uri="{9D8B030D-6E8A-4147-A177-3AD203B41FA5}">
                      <a16:colId xmlns:a16="http://schemas.microsoft.com/office/drawing/2014/main" val="3834452914"/>
                    </a:ext>
                  </a:extLst>
                </a:gridCol>
              </a:tblGrid>
              <a:tr h="345773">
                <a:tc>
                  <a:txBody>
                    <a:bodyPr/>
                    <a:lstStyle/>
                    <a:p>
                      <a:r>
                        <a:rPr lang="en-US" sz="1600" b="1" noProof="0" dirty="0">
                          <a:solidFill>
                            <a:schemeClr val="tx1"/>
                          </a:solidFill>
                          <a:latin typeface="Arial" panose="020B0604020202020204" pitchFamily="34" charset="0"/>
                          <a:cs typeface="Arial" panose="020B0604020202020204" pitchFamily="34" charset="0"/>
                        </a:rPr>
                        <a:t>Program</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Typical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paste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Paste columns of text into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70840">
                <a:tc>
                  <a:txBody>
                    <a:bodyPr/>
                    <a:lstStyle/>
                    <a:p>
                      <a:r>
                        <a:rPr lang="en-US" sz="1600" noProof="0" dirty="0" err="1">
                          <a:solidFill>
                            <a:schemeClr val="tx1"/>
                          </a:solidFill>
                          <a:latin typeface="Arial" panose="020B0604020202020204" pitchFamily="34" charset="0"/>
                          <a:cs typeface="Arial" panose="020B0604020202020204" pitchFamily="34" charset="0"/>
                        </a:rPr>
                        <a:t>pr</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Format a file for printing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70840">
                <a:tc>
                  <a:txBody>
                    <a:bodyPr/>
                    <a:lstStyle/>
                    <a:p>
                      <a:r>
                        <a:rPr lang="en-US" sz="1600" noProof="0" dirty="0" err="1">
                          <a:solidFill>
                            <a:schemeClr val="tx1"/>
                          </a:solidFill>
                          <a:latin typeface="Arial" panose="020B0604020202020204" pitchFamily="34" charset="0"/>
                          <a:cs typeface="Arial" panose="020B0604020202020204" pitchFamily="34" charset="0"/>
                        </a:rPr>
                        <a:t>ps</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List running processes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Remove one or more files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2006357"/>
                  </a:ext>
                </a:extLst>
              </a:tr>
              <a:tr h="370840">
                <a:tc>
                  <a:txBody>
                    <a:bodyPr/>
                    <a:lstStyle/>
                    <a:p>
                      <a:r>
                        <a:rPr lang="en-US" sz="1600" noProof="0" dirty="0" err="1">
                          <a:solidFill>
                            <a:schemeClr val="tx1"/>
                          </a:solidFill>
                          <a:latin typeface="Arial" panose="020B0604020202020204" pitchFamily="34" charset="0"/>
                          <a:cs typeface="Arial" panose="020B0604020202020204" pitchFamily="34" charset="0"/>
                        </a:rPr>
                        <a:t>rmdir</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Remove a directory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464809"/>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sort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Sort a file of lines alphabetically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7620260"/>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Extract the last lines of a file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735329"/>
                  </a:ext>
                </a:extLst>
              </a:tr>
              <a:tr h="370840">
                <a:tc>
                  <a:txBody>
                    <a:bodyPr/>
                    <a:lstStyle/>
                    <a:p>
                      <a:r>
                        <a:rPr lang="en-US" sz="1600" noProof="0" dirty="0">
                          <a:solidFill>
                            <a:schemeClr val="tx1"/>
                          </a:solidFill>
                          <a:latin typeface="Arial" panose="020B0604020202020204" pitchFamily="34" charset="0"/>
                          <a:cs typeface="Arial" panose="020B0604020202020204" pitchFamily="34" charset="0"/>
                        </a:rPr>
                        <a:t>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noProof="0" dirty="0">
                          <a:solidFill>
                            <a:schemeClr val="tx1"/>
                          </a:solidFill>
                          <a:latin typeface="Arial" panose="020B0604020202020204" pitchFamily="34" charset="0"/>
                          <a:cs typeface="Arial" panose="020B0604020202020204" pitchFamily="34" charset="0"/>
                        </a:rPr>
                        <a:t>Translate between character 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65175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1651486" y="5629029"/>
            <a:ext cx="8882455" cy="313350"/>
          </a:xfrm>
        </p:spPr>
        <p:txBody>
          <a:bodyPr wrap="square" lIns="0" tIns="18000" rIns="0" bIns="18000" anchor="ctr" anchorCtr="0">
            <a:spAutoFit/>
          </a:bodyPr>
          <a:lstStyle/>
          <a:p>
            <a:pPr marL="0" indent="0">
              <a:buNone/>
            </a:pPr>
            <a:r>
              <a:rPr lang="en-US" sz="1800" dirty="0"/>
              <a:t>Figure 10.2 A few of the common Linux utility programs required by </a:t>
            </a:r>
            <a:r>
              <a:rPr lang="en-US" sz="1800" spc="-300" dirty="0"/>
              <a:t>P O S I </a:t>
            </a:r>
            <a:r>
              <a:rPr lang="en-US" sz="1800" dirty="0"/>
              <a:t>X. (Continued)</a:t>
            </a:r>
          </a:p>
        </p:txBody>
      </p:sp>
    </p:spTree>
    <p:extLst>
      <p:ext uri="{BB962C8B-B14F-4D97-AF65-F5344CB8AC3E}">
        <p14:creationId xmlns:p14="http://schemas.microsoft.com/office/powerpoint/2010/main" val="28439462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p:spPr>
        <p:txBody>
          <a:bodyPr wrap="square" lIns="0" tIns="18000" rIns="0" bIns="18000" anchor="ctr" anchorCtr="0">
            <a:spAutoFit/>
          </a:bodyPr>
          <a:lstStyle/>
          <a:p>
            <a:r>
              <a:rPr lang="en-US" sz="3400" dirty="0"/>
              <a:t>Broadcasting</a:t>
            </a:r>
          </a:p>
        </p:txBody>
      </p:sp>
      <p:pic>
        <p:nvPicPr>
          <p:cNvPr id="4" name="Picture 3" descr="The figure illustrates sending a broadcast to application receivers.&#10;Long description is available in notes, press F6">
            <a:extLst>
              <a:ext uri="{FF2B5EF4-FFF2-40B4-BE49-F238E27FC236}">
                <a16:creationId xmlns:a16="http://schemas.microsoft.com/office/drawing/2014/main" id="{A26B7267-FA88-ED91-4CFE-71A10F641FFE}"/>
              </a:ext>
            </a:extLst>
          </p:cNvPr>
          <p:cNvPicPr>
            <a:picLocks noChangeAspect="1"/>
          </p:cNvPicPr>
          <p:nvPr/>
        </p:nvPicPr>
        <p:blipFill>
          <a:blip r:embed="rId3"/>
          <a:stretch>
            <a:fillRect/>
          </a:stretch>
        </p:blipFill>
        <p:spPr>
          <a:xfrm>
            <a:off x="2491689" y="1178450"/>
            <a:ext cx="7208625" cy="4001193"/>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181753" y="5474580"/>
            <a:ext cx="5845275" cy="313350"/>
          </a:xfrm>
        </p:spPr>
        <p:txBody>
          <a:bodyPr wrap="square" lIns="0" tIns="18000" rIns="0" bIns="18000" anchor="ctr" anchorCtr="0">
            <a:spAutoFit/>
          </a:bodyPr>
          <a:lstStyle/>
          <a:p>
            <a:pPr marL="0" indent="0">
              <a:buNone/>
            </a:pPr>
            <a:r>
              <a:rPr lang="en-US" sz="1800" dirty="0"/>
              <a:t>Figure 10.60 Sending a broadcast to application receivers</a:t>
            </a:r>
          </a:p>
        </p:txBody>
      </p:sp>
    </p:spTree>
    <p:extLst>
      <p:ext uri="{BB962C8B-B14F-4D97-AF65-F5344CB8AC3E}">
        <p14:creationId xmlns:p14="http://schemas.microsoft.com/office/powerpoint/2010/main" val="3719163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p:spPr>
        <p:txBody>
          <a:bodyPr wrap="square" lIns="0" tIns="18000" rIns="0" bIns="18000" anchor="ctr" anchorCtr="0">
            <a:spAutoFit/>
          </a:bodyPr>
          <a:lstStyle/>
          <a:p>
            <a:r>
              <a:rPr lang="en-US" sz="3400" dirty="0"/>
              <a:t>Content Providers</a:t>
            </a:r>
          </a:p>
        </p:txBody>
      </p:sp>
      <p:pic>
        <p:nvPicPr>
          <p:cNvPr id="4" name="Picture 3" descr="The figure illustrates interaction with a content provider.&#10;Long description is available in notes, press F6">
            <a:extLst>
              <a:ext uri="{FF2B5EF4-FFF2-40B4-BE49-F238E27FC236}">
                <a16:creationId xmlns:a16="http://schemas.microsoft.com/office/drawing/2014/main" id="{A37B926B-62E1-A5A8-EFF5-3A760E94542B}"/>
              </a:ext>
            </a:extLst>
          </p:cNvPr>
          <p:cNvPicPr>
            <a:picLocks noChangeAspect="1"/>
          </p:cNvPicPr>
          <p:nvPr/>
        </p:nvPicPr>
        <p:blipFill>
          <a:blip r:embed="rId3"/>
          <a:stretch>
            <a:fillRect/>
          </a:stretch>
        </p:blipFill>
        <p:spPr>
          <a:xfrm>
            <a:off x="2140166" y="1292596"/>
            <a:ext cx="7911668" cy="402117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661015" y="5831419"/>
            <a:ext cx="4886750" cy="313350"/>
          </a:xfrm>
        </p:spPr>
        <p:txBody>
          <a:bodyPr wrap="square" lIns="0" tIns="18000" rIns="0" bIns="18000" anchor="ctr" anchorCtr="0">
            <a:spAutoFit/>
          </a:bodyPr>
          <a:lstStyle/>
          <a:p>
            <a:pPr marL="0" indent="0">
              <a:buNone/>
            </a:pPr>
            <a:r>
              <a:rPr lang="en-US" sz="1800" dirty="0"/>
              <a:t>Figure 10.61 Interacting with a content provider.</a:t>
            </a:r>
          </a:p>
        </p:txBody>
      </p:sp>
    </p:spTree>
    <p:extLst>
      <p:ext uri="{BB962C8B-B14F-4D97-AF65-F5344CB8AC3E}">
        <p14:creationId xmlns:p14="http://schemas.microsoft.com/office/powerpoint/2010/main" val="3472508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p:spPr>
        <p:txBody>
          <a:bodyPr wrap="square" lIns="0" tIns="18000" rIns="0" bIns="18000" anchor="ctr" anchorCtr="0">
            <a:spAutoFit/>
          </a:bodyPr>
          <a:lstStyle/>
          <a:p>
            <a:r>
              <a:rPr lang="en-US" sz="3400" dirty="0"/>
              <a:t>Starting an Application</a:t>
            </a:r>
          </a:p>
        </p:txBody>
      </p:sp>
      <p:pic>
        <p:nvPicPr>
          <p:cNvPr id="4" name="Picture 3" descr="A figure illustrates the steps in launching a new application process.&#10;Long description is available in notes, press F6">
            <a:extLst>
              <a:ext uri="{FF2B5EF4-FFF2-40B4-BE49-F238E27FC236}">
                <a16:creationId xmlns:a16="http://schemas.microsoft.com/office/drawing/2014/main" id="{E0AB6DEF-AA74-5E6A-2F00-765E3759D4D1}"/>
              </a:ext>
            </a:extLst>
          </p:cNvPr>
          <p:cNvPicPr>
            <a:picLocks noChangeAspect="1"/>
          </p:cNvPicPr>
          <p:nvPr/>
        </p:nvPicPr>
        <p:blipFill>
          <a:blip r:embed="rId3"/>
          <a:stretch>
            <a:fillRect/>
          </a:stretch>
        </p:blipFill>
        <p:spPr>
          <a:xfrm>
            <a:off x="2742374" y="1119503"/>
            <a:ext cx="6707252" cy="455629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93194" y="5892240"/>
            <a:ext cx="6022393" cy="313350"/>
          </a:xfrm>
        </p:spPr>
        <p:txBody>
          <a:bodyPr wrap="square" lIns="0" tIns="18000" rIns="0" bIns="18000" anchor="ctr" anchorCtr="0">
            <a:spAutoFit/>
          </a:bodyPr>
          <a:lstStyle/>
          <a:p>
            <a:pPr marL="0" indent="0">
              <a:buNone/>
            </a:pPr>
            <a:r>
              <a:rPr lang="en-US" sz="1800" dirty="0"/>
              <a:t>Figure 10.62 Steps in launching a new application process.</a:t>
            </a:r>
          </a:p>
        </p:txBody>
      </p:sp>
    </p:spTree>
    <p:extLst>
      <p:ext uri="{BB962C8B-B14F-4D97-AF65-F5344CB8AC3E}">
        <p14:creationId xmlns:p14="http://schemas.microsoft.com/office/powerpoint/2010/main" val="19247654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8" y="239526"/>
            <a:ext cx="11160125" cy="559572"/>
          </a:xfrm>
        </p:spPr>
        <p:txBody>
          <a:bodyPr wrap="square" lIns="0" tIns="18000" rIns="0" bIns="18000" anchor="ctr" anchorCtr="0">
            <a:spAutoFit/>
          </a:bodyPr>
          <a:lstStyle/>
          <a:p>
            <a:r>
              <a:rPr lang="en-US" sz="3400" dirty="0"/>
              <a:t>Types of Processes</a:t>
            </a:r>
          </a:p>
        </p:txBody>
      </p:sp>
      <p:graphicFrame>
        <p:nvGraphicFramePr>
          <p:cNvPr id="4" name="Table 3">
            <a:extLst>
              <a:ext uri="{FF2B5EF4-FFF2-40B4-BE49-F238E27FC236}">
                <a16:creationId xmlns:a16="http://schemas.microsoft.com/office/drawing/2014/main" id="{38FED22A-47DC-4FCE-A366-0C40A6AAC444}"/>
              </a:ext>
            </a:extLst>
          </p:cNvPr>
          <p:cNvGraphicFramePr>
            <a:graphicFrameLocks noGrp="1"/>
          </p:cNvGraphicFramePr>
          <p:nvPr>
            <p:extLst>
              <p:ext uri="{D42A27DB-BD31-4B8C-83A1-F6EECF244321}">
                <p14:modId xmlns:p14="http://schemas.microsoft.com/office/powerpoint/2010/main" val="3116597174"/>
              </p:ext>
            </p:extLst>
          </p:nvPr>
        </p:nvGraphicFramePr>
        <p:xfrm>
          <a:off x="1925788" y="1697402"/>
          <a:ext cx="8329715" cy="3017520"/>
        </p:xfrm>
        <a:graphic>
          <a:graphicData uri="http://schemas.openxmlformats.org/drawingml/2006/table">
            <a:tbl>
              <a:tblPr firstRow="1" bandRow="1">
                <a:tableStyleId>{2D5ABB26-0587-4C30-8999-92F81FD0307C}</a:tableStyleId>
              </a:tblPr>
              <a:tblGrid>
                <a:gridCol w="1884219">
                  <a:extLst>
                    <a:ext uri="{9D8B030D-6E8A-4147-A177-3AD203B41FA5}">
                      <a16:colId xmlns:a16="http://schemas.microsoft.com/office/drawing/2014/main" val="3778837786"/>
                    </a:ext>
                  </a:extLst>
                </a:gridCol>
                <a:gridCol w="5015630">
                  <a:extLst>
                    <a:ext uri="{9D8B030D-6E8A-4147-A177-3AD203B41FA5}">
                      <a16:colId xmlns:a16="http://schemas.microsoft.com/office/drawing/2014/main" val="3834452914"/>
                    </a:ext>
                  </a:extLst>
                </a:gridCol>
                <a:gridCol w="1429866">
                  <a:extLst>
                    <a:ext uri="{9D8B030D-6E8A-4147-A177-3AD203B41FA5}">
                      <a16:colId xmlns:a16="http://schemas.microsoft.com/office/drawing/2014/main" val="171736290"/>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Category</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Importance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The system and daemon processes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− 900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PERSISTENT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Always-running application processes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− 800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FOREGROUND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Currently interacting with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VISIBLE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Visible to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100 - 199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PERCEPTIBLE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Something the user is aware of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Running background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The home/launcher process (when not in foreground)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600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CACHED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Processes not in use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600" noProof="0" dirty="0">
                          <a:solidFill>
                            <a:schemeClr val="tx1"/>
                          </a:solidFill>
                          <a:latin typeface="Arial" panose="020B0604020202020204" pitchFamily="34" charset="0"/>
                          <a:cs typeface="Arial" panose="020B0604020202020204" pitchFamily="34" charset="0"/>
                        </a:rPr>
                        <a:t>950 - 999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299894"/>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825411" y="5530335"/>
            <a:ext cx="4557959" cy="313350"/>
          </a:xfrm>
        </p:spPr>
        <p:txBody>
          <a:bodyPr wrap="square" lIns="0" tIns="18000" rIns="0" bIns="18000" anchor="ctr" anchorCtr="0">
            <a:spAutoFit/>
          </a:bodyPr>
          <a:lstStyle/>
          <a:p>
            <a:pPr marL="0" indent="0">
              <a:buNone/>
            </a:pPr>
            <a:r>
              <a:rPr lang="en-US" sz="1800" dirty="0"/>
              <a:t>Figure 10.63 Process importance categories.</a:t>
            </a:r>
          </a:p>
        </p:txBody>
      </p:sp>
    </p:spTree>
    <p:extLst>
      <p:ext uri="{BB962C8B-B14F-4D97-AF65-F5344CB8AC3E}">
        <p14:creationId xmlns:p14="http://schemas.microsoft.com/office/powerpoint/2010/main" val="986162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a:noFill/>
        </p:spPr>
        <p:txBody>
          <a:bodyPr wrap="square" lIns="0" tIns="18000" rIns="0" bIns="18000" anchor="ctr" anchorCtr="0">
            <a:spAutoFit/>
          </a:bodyPr>
          <a:lstStyle/>
          <a:p>
            <a:r>
              <a:rPr lang="en-US" sz="3400" dirty="0"/>
              <a:t>Process Importance (1)</a:t>
            </a:r>
          </a:p>
        </p:txBody>
      </p:sp>
      <p:graphicFrame>
        <p:nvGraphicFramePr>
          <p:cNvPr id="4" name="Table 3">
            <a:extLst>
              <a:ext uri="{FF2B5EF4-FFF2-40B4-BE49-F238E27FC236}">
                <a16:creationId xmlns:a16="http://schemas.microsoft.com/office/drawing/2014/main" id="{9B7126EB-7C62-4EBE-966C-633B2556687F}"/>
              </a:ext>
            </a:extLst>
          </p:cNvPr>
          <p:cNvGraphicFramePr>
            <a:graphicFrameLocks noGrp="1"/>
          </p:cNvGraphicFramePr>
          <p:nvPr>
            <p:extLst>
              <p:ext uri="{D42A27DB-BD31-4B8C-83A1-F6EECF244321}">
                <p14:modId xmlns:p14="http://schemas.microsoft.com/office/powerpoint/2010/main" val="4132712009"/>
              </p:ext>
            </p:extLst>
          </p:nvPr>
        </p:nvGraphicFramePr>
        <p:xfrm>
          <a:off x="2352134" y="1697402"/>
          <a:ext cx="7487726" cy="3352800"/>
        </p:xfrm>
        <a:graphic>
          <a:graphicData uri="http://schemas.openxmlformats.org/drawingml/2006/table">
            <a:tbl>
              <a:tblPr firstRow="1" bandRow="1">
                <a:tableStyleId>{2D5ABB26-0587-4C30-8999-92F81FD0307C}</a:tableStyleId>
              </a:tblPr>
              <a:tblGrid>
                <a:gridCol w="1121436">
                  <a:extLst>
                    <a:ext uri="{9D8B030D-6E8A-4147-A177-3AD203B41FA5}">
                      <a16:colId xmlns:a16="http://schemas.microsoft.com/office/drawing/2014/main" val="3778837786"/>
                    </a:ext>
                  </a:extLst>
                </a:gridCol>
                <a:gridCol w="4666890">
                  <a:extLst>
                    <a:ext uri="{9D8B030D-6E8A-4147-A177-3AD203B41FA5}">
                      <a16:colId xmlns:a16="http://schemas.microsoft.com/office/drawing/2014/main" val="3834452914"/>
                    </a:ext>
                  </a:extLst>
                </a:gridCol>
                <a:gridCol w="1699400">
                  <a:extLst>
                    <a:ext uri="{9D8B030D-6E8A-4147-A177-3AD203B41FA5}">
                      <a16:colId xmlns:a16="http://schemas.microsoft.com/office/drawing/2014/main" val="171736290"/>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Process</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Importance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Core part of operating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Always running for telephony stack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PERSISTENT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Current foreground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FOREGROUND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camera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In use by email to load attachment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FOREGROUND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music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Running background service playing music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media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In use by music app for accessing user’s music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download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Downloading a file for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launcher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App launcher not current in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29989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Previously used mapping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CACHED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536674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536379" y="5496880"/>
            <a:ext cx="5136023" cy="313350"/>
          </a:xfrm>
        </p:spPr>
        <p:txBody>
          <a:bodyPr wrap="square" lIns="0" tIns="18000" rIns="0" bIns="18000" anchor="ctr" anchorCtr="0">
            <a:spAutoFit/>
          </a:bodyPr>
          <a:lstStyle/>
          <a:p>
            <a:pPr marL="0" indent="0">
              <a:buNone/>
            </a:pPr>
            <a:r>
              <a:rPr lang="en-US" sz="1800" dirty="0"/>
              <a:t>Figure 10.64 Typical state of process importance.</a:t>
            </a:r>
          </a:p>
        </p:txBody>
      </p:sp>
    </p:spTree>
    <p:extLst>
      <p:ext uri="{BB962C8B-B14F-4D97-AF65-F5344CB8AC3E}">
        <p14:creationId xmlns:p14="http://schemas.microsoft.com/office/powerpoint/2010/main" val="2311716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7" y="239526"/>
            <a:ext cx="11160125" cy="559572"/>
          </a:xfrm>
        </p:spPr>
        <p:txBody>
          <a:bodyPr wrap="square" lIns="0" tIns="18000" rIns="0" bIns="18000" anchor="ctr" anchorCtr="0">
            <a:spAutoFit/>
          </a:bodyPr>
          <a:lstStyle/>
          <a:p>
            <a:r>
              <a:rPr lang="en-US" sz="3400" dirty="0"/>
              <a:t>Process Importance (2)</a:t>
            </a:r>
          </a:p>
        </p:txBody>
      </p:sp>
      <p:graphicFrame>
        <p:nvGraphicFramePr>
          <p:cNvPr id="4" name="Table 3">
            <a:extLst>
              <a:ext uri="{FF2B5EF4-FFF2-40B4-BE49-F238E27FC236}">
                <a16:creationId xmlns:a16="http://schemas.microsoft.com/office/drawing/2014/main" id="{C3BC58E8-ED40-47BB-97FC-73A983548108}"/>
              </a:ext>
            </a:extLst>
          </p:cNvPr>
          <p:cNvGraphicFramePr>
            <a:graphicFrameLocks noGrp="1"/>
          </p:cNvGraphicFramePr>
          <p:nvPr>
            <p:extLst>
              <p:ext uri="{D42A27DB-BD31-4B8C-83A1-F6EECF244321}">
                <p14:modId xmlns:p14="http://schemas.microsoft.com/office/powerpoint/2010/main" val="3030522474"/>
              </p:ext>
            </p:extLst>
          </p:nvPr>
        </p:nvGraphicFramePr>
        <p:xfrm>
          <a:off x="2352134" y="1697402"/>
          <a:ext cx="7487726" cy="3352800"/>
        </p:xfrm>
        <a:graphic>
          <a:graphicData uri="http://schemas.openxmlformats.org/drawingml/2006/table">
            <a:tbl>
              <a:tblPr firstRow="1" bandRow="1">
                <a:tableStyleId>{2D5ABB26-0587-4C30-8999-92F81FD0307C}</a:tableStyleId>
              </a:tblPr>
              <a:tblGrid>
                <a:gridCol w="1121436">
                  <a:extLst>
                    <a:ext uri="{9D8B030D-6E8A-4147-A177-3AD203B41FA5}">
                      <a16:colId xmlns:a16="http://schemas.microsoft.com/office/drawing/2014/main" val="3778837786"/>
                    </a:ext>
                  </a:extLst>
                </a:gridCol>
                <a:gridCol w="4666890">
                  <a:extLst>
                    <a:ext uri="{9D8B030D-6E8A-4147-A177-3AD203B41FA5}">
                      <a16:colId xmlns:a16="http://schemas.microsoft.com/office/drawing/2014/main" val="3834452914"/>
                    </a:ext>
                  </a:extLst>
                </a:gridCol>
                <a:gridCol w="1699400">
                  <a:extLst>
                    <a:ext uri="{9D8B030D-6E8A-4147-A177-3AD203B41FA5}">
                      <a16:colId xmlns:a16="http://schemas.microsoft.com/office/drawing/2014/main" val="171736290"/>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Category</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Importance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Core part of operating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Always running for telephony stack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PERSISTENT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Current foreground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FOREGROUND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music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Running background service playing music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media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In-use by music app for accessing user’s music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PERCEPTIBLE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download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Downloading a file for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launcher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App launcher not current in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7607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camera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Previously used by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CACHED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29989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Previously used mapping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CACHED+1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536674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093188" y="5697604"/>
            <a:ext cx="6022394" cy="313350"/>
          </a:xfrm>
        </p:spPr>
        <p:txBody>
          <a:bodyPr wrap="square" lIns="0" tIns="18000" rIns="0" bIns="18000" anchor="ctr" anchorCtr="0">
            <a:spAutoFit/>
          </a:bodyPr>
          <a:lstStyle/>
          <a:p>
            <a:pPr marL="0" indent="0" algn="ctr">
              <a:buNone/>
            </a:pPr>
            <a:r>
              <a:rPr lang="en-US" sz="1800" dirty="0"/>
              <a:t>Figure 10.65 Process state after email stops using camera.</a:t>
            </a:r>
          </a:p>
        </p:txBody>
      </p:sp>
    </p:spTree>
    <p:extLst>
      <p:ext uri="{BB962C8B-B14F-4D97-AF65-F5344CB8AC3E}">
        <p14:creationId xmlns:p14="http://schemas.microsoft.com/office/powerpoint/2010/main" val="2650338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p:spPr>
        <p:txBody>
          <a:bodyPr wrap="square" lIns="0" tIns="18000" rIns="0" bIns="18000" anchor="ctr" anchorCtr="0">
            <a:spAutoFit/>
          </a:bodyPr>
          <a:lstStyle/>
          <a:p>
            <a:r>
              <a:rPr lang="en-US" sz="3400" spc="-500" dirty="0"/>
              <a:t>U I D </a:t>
            </a:r>
            <a:r>
              <a:rPr lang="en-US" sz="3400" dirty="0"/>
              <a:t>s</a:t>
            </a:r>
          </a:p>
        </p:txBody>
      </p:sp>
      <p:graphicFrame>
        <p:nvGraphicFramePr>
          <p:cNvPr id="4" name="Table 3">
            <a:extLst>
              <a:ext uri="{FF2B5EF4-FFF2-40B4-BE49-F238E27FC236}">
                <a16:creationId xmlns:a16="http://schemas.microsoft.com/office/drawing/2014/main" id="{3FA5DEEC-2FEC-42CA-8F3B-844B7F5B35D8}"/>
              </a:ext>
            </a:extLst>
          </p:cNvPr>
          <p:cNvGraphicFramePr>
            <a:graphicFrameLocks noGrp="1"/>
          </p:cNvGraphicFramePr>
          <p:nvPr>
            <p:extLst>
              <p:ext uri="{D42A27DB-BD31-4B8C-83A1-F6EECF244321}">
                <p14:modId xmlns:p14="http://schemas.microsoft.com/office/powerpoint/2010/main" val="2282952609"/>
              </p:ext>
            </p:extLst>
          </p:nvPr>
        </p:nvGraphicFramePr>
        <p:xfrm>
          <a:off x="3197515" y="1815751"/>
          <a:ext cx="5788326" cy="2682240"/>
        </p:xfrm>
        <a:graphic>
          <a:graphicData uri="http://schemas.openxmlformats.org/drawingml/2006/table">
            <a:tbl>
              <a:tblPr firstRow="1" bandRow="1">
                <a:tableStyleId>{2D5ABB26-0587-4C30-8999-92F81FD0307C}</a:tableStyleId>
              </a:tblPr>
              <a:tblGrid>
                <a:gridCol w="1777043">
                  <a:extLst>
                    <a:ext uri="{9D8B030D-6E8A-4147-A177-3AD203B41FA5}">
                      <a16:colId xmlns:a16="http://schemas.microsoft.com/office/drawing/2014/main" val="3778837786"/>
                    </a:ext>
                  </a:extLst>
                </a:gridCol>
                <a:gridCol w="4011283">
                  <a:extLst>
                    <a:ext uri="{9D8B030D-6E8A-4147-A177-3AD203B41FA5}">
                      <a16:colId xmlns:a16="http://schemas.microsoft.com/office/drawing/2014/main" val="3834452914"/>
                    </a:ext>
                  </a:extLst>
                </a:gridCol>
              </a:tblGrid>
              <a:tr h="216931">
                <a:tc>
                  <a:txBody>
                    <a:bodyPr/>
                    <a:lstStyle/>
                    <a:p>
                      <a:r>
                        <a:rPr lang="en-US" sz="1600" b="1" spc="-200" baseline="0" noProof="0" dirty="0">
                          <a:solidFill>
                            <a:schemeClr val="tx1"/>
                          </a:solidFill>
                          <a:latin typeface="Arial" panose="020B0604020202020204" pitchFamily="34" charset="0"/>
                          <a:cs typeface="Arial" panose="020B0604020202020204" pitchFamily="34" charset="0"/>
                        </a:rPr>
                        <a:t>U I </a:t>
                      </a:r>
                      <a:r>
                        <a:rPr lang="en-US" sz="1600" b="1" noProof="0" dirty="0">
                          <a:solidFill>
                            <a:schemeClr val="tx1"/>
                          </a:solidFill>
                          <a:latin typeface="Arial" panose="020B0604020202020204" pitchFamily="34" charset="0"/>
                          <a:cs typeface="Arial" panose="020B0604020202020204" pitchFamily="34" charset="0"/>
                        </a:rPr>
                        <a:t>D</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Root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Core system (system ser </a:t>
                      </a:r>
                      <a:r>
                        <a:rPr lang="en-US" sz="1600" noProof="0" dirty="0" err="1">
                          <a:solidFill>
                            <a:schemeClr val="tx1"/>
                          </a:solidFill>
                          <a:latin typeface="Arial" panose="020B0604020202020204" pitchFamily="34" charset="0"/>
                          <a:cs typeface="Arial" panose="020B0604020202020204" pitchFamily="34" charset="0"/>
                        </a:rPr>
                        <a:t>ver</a:t>
                      </a:r>
                      <a:r>
                        <a:rPr lang="en-US" sz="1600" noProof="0" dirty="0">
                          <a:solidFill>
                            <a:schemeClr val="tx1"/>
                          </a:solidFill>
                          <a:latin typeface="Arial" panose="020B0604020202020204" pitchFamily="34" charset="0"/>
                          <a:cs typeface="Arial" panose="020B0604020202020204" pitchFamily="34" charset="0"/>
                        </a:rPr>
                        <a:t>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Telephony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1013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Low-level media processes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Command line shell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10000–19999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Dynamically assigned application </a:t>
                      </a:r>
                      <a:r>
                        <a:rPr lang="en-US" sz="1600" spc="-200" baseline="0" noProof="0" dirty="0">
                          <a:solidFill>
                            <a:schemeClr val="tx1"/>
                          </a:solidFill>
                          <a:latin typeface="Arial" panose="020B0604020202020204" pitchFamily="34" charset="0"/>
                          <a:cs typeface="Arial" panose="020B0604020202020204" pitchFamily="34" charset="0"/>
                        </a:rPr>
                        <a:t>U I D </a:t>
                      </a:r>
                      <a:r>
                        <a:rPr lang="en-US" sz="1600" noProof="0" dirty="0">
                          <a:solidFill>
                            <a:schemeClr val="tx1"/>
                          </a:solidFill>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100000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Start of secondary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776071"/>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458565" y="5519864"/>
            <a:ext cx="5291650" cy="313350"/>
          </a:xfrm>
        </p:spPr>
        <p:txBody>
          <a:bodyPr wrap="square" lIns="0" tIns="18000" rIns="0" bIns="18000" anchor="ctr" anchorCtr="0">
            <a:spAutoFit/>
          </a:bodyPr>
          <a:lstStyle/>
          <a:p>
            <a:pPr marL="0" indent="0">
              <a:buNone/>
            </a:pPr>
            <a:r>
              <a:rPr lang="en-US" sz="1800" dirty="0"/>
              <a:t>Figure 10.66 Common </a:t>
            </a:r>
            <a:r>
              <a:rPr lang="en-US" sz="1800" spc="-300" dirty="0"/>
              <a:t>U I </a:t>
            </a:r>
            <a:r>
              <a:rPr lang="en-US" sz="1800" dirty="0"/>
              <a:t>D assignments in Android.</a:t>
            </a:r>
          </a:p>
        </p:txBody>
      </p:sp>
    </p:spTree>
    <p:extLst>
      <p:ext uri="{BB962C8B-B14F-4D97-AF65-F5344CB8AC3E}">
        <p14:creationId xmlns:p14="http://schemas.microsoft.com/office/powerpoint/2010/main" val="1525462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p:spPr>
        <p:txBody>
          <a:bodyPr wrap="square" lIns="0" tIns="18000" rIns="0" bIns="18000" anchor="ctr" anchorCtr="0">
            <a:spAutoFit/>
          </a:bodyPr>
          <a:lstStyle/>
          <a:p>
            <a:r>
              <a:rPr lang="en-US" sz="3400" dirty="0"/>
              <a:t>Permissions (1)</a:t>
            </a:r>
          </a:p>
        </p:txBody>
      </p:sp>
      <p:pic>
        <p:nvPicPr>
          <p:cNvPr id="4" name="Picture 3" descr="A figure illustrates requesting and using permission.&#10;Long description is available in notes, press F6">
            <a:extLst>
              <a:ext uri="{FF2B5EF4-FFF2-40B4-BE49-F238E27FC236}">
                <a16:creationId xmlns:a16="http://schemas.microsoft.com/office/drawing/2014/main" id="{F0CC4757-2005-BA63-7103-D5F73CBAEAF7}"/>
              </a:ext>
            </a:extLst>
          </p:cNvPr>
          <p:cNvPicPr>
            <a:picLocks noChangeAspect="1"/>
          </p:cNvPicPr>
          <p:nvPr/>
        </p:nvPicPr>
        <p:blipFill>
          <a:blip r:embed="rId3"/>
          <a:stretch>
            <a:fillRect/>
          </a:stretch>
        </p:blipFill>
        <p:spPr>
          <a:xfrm>
            <a:off x="2807081" y="1147143"/>
            <a:ext cx="6577838" cy="414796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586979" y="5707415"/>
            <a:ext cx="5034823" cy="313350"/>
          </a:xfrm>
        </p:spPr>
        <p:txBody>
          <a:bodyPr wrap="square" lIns="0" tIns="18000" rIns="0" bIns="18000" anchor="ctr" anchorCtr="0">
            <a:spAutoFit/>
          </a:bodyPr>
          <a:lstStyle/>
          <a:p>
            <a:pPr marL="0" indent="0">
              <a:buNone/>
            </a:pPr>
            <a:r>
              <a:rPr lang="en-US" sz="1800" dirty="0">
                <a:solidFill>
                  <a:schemeClr val="tx1"/>
                </a:solidFill>
              </a:rPr>
              <a:t>Figure 10.67 Requesting and using a permission.</a:t>
            </a:r>
          </a:p>
        </p:txBody>
      </p:sp>
    </p:spTree>
    <p:extLst>
      <p:ext uri="{BB962C8B-B14F-4D97-AF65-F5344CB8AC3E}">
        <p14:creationId xmlns:p14="http://schemas.microsoft.com/office/powerpoint/2010/main" val="1829721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0396" y="239526"/>
            <a:ext cx="11155667" cy="559572"/>
          </a:xfrm>
        </p:spPr>
        <p:txBody>
          <a:bodyPr wrap="square" lIns="0" tIns="18000" rIns="0" bIns="18000" anchor="ctr" anchorCtr="0">
            <a:spAutoFit/>
          </a:bodyPr>
          <a:lstStyle/>
          <a:p>
            <a:r>
              <a:rPr lang="en-US" sz="3400" dirty="0"/>
              <a:t>Permissions (2)</a:t>
            </a:r>
          </a:p>
        </p:txBody>
      </p:sp>
      <p:pic>
        <p:nvPicPr>
          <p:cNvPr id="4" name="Picture 3" descr="The figure illustrates accessing data without permission.&#10;Long description is available in notes, press F6">
            <a:extLst>
              <a:ext uri="{FF2B5EF4-FFF2-40B4-BE49-F238E27FC236}">
                <a16:creationId xmlns:a16="http://schemas.microsoft.com/office/drawing/2014/main" id="{519F7851-148F-CCF2-FC71-AE3E619061B4}"/>
              </a:ext>
            </a:extLst>
          </p:cNvPr>
          <p:cNvPicPr>
            <a:picLocks noChangeAspect="1"/>
          </p:cNvPicPr>
          <p:nvPr/>
        </p:nvPicPr>
        <p:blipFill>
          <a:blip r:embed="rId3"/>
          <a:stretch>
            <a:fillRect/>
          </a:stretch>
        </p:blipFill>
        <p:spPr>
          <a:xfrm>
            <a:off x="2841656" y="1148191"/>
            <a:ext cx="6553295" cy="414796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514050" y="5697604"/>
            <a:ext cx="5185309" cy="313350"/>
          </a:xfrm>
        </p:spPr>
        <p:txBody>
          <a:bodyPr wrap="square" lIns="0" tIns="18000" rIns="0" bIns="18000" anchor="ctr" anchorCtr="0">
            <a:spAutoFit/>
          </a:bodyPr>
          <a:lstStyle/>
          <a:p>
            <a:pPr marL="0" indent="0">
              <a:buNone/>
            </a:pPr>
            <a:r>
              <a:rPr lang="en-US" sz="1800" dirty="0"/>
              <a:t>Figure 10.68 Accessing data without a permission.</a:t>
            </a:r>
          </a:p>
        </p:txBody>
      </p:sp>
    </p:spTree>
    <p:extLst>
      <p:ext uri="{BB962C8B-B14F-4D97-AF65-F5344CB8AC3E}">
        <p14:creationId xmlns:p14="http://schemas.microsoft.com/office/powerpoint/2010/main" val="3142978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p:spPr>
        <p:txBody>
          <a:bodyPr wrap="square" lIns="0" tIns="18000" rIns="0" bIns="18000" anchor="ctr" anchorCtr="0">
            <a:spAutoFit/>
          </a:bodyPr>
          <a:lstStyle/>
          <a:p>
            <a:r>
              <a:rPr lang="en-US" sz="3400" dirty="0"/>
              <a:t>Content Providers (1)</a:t>
            </a:r>
          </a:p>
        </p:txBody>
      </p:sp>
      <p:pic>
        <p:nvPicPr>
          <p:cNvPr id="4" name="Picture 3" descr="The figure illustrates sharing a picture using a content provider&#10;Long description is available in notes, press F6">
            <a:extLst>
              <a:ext uri="{FF2B5EF4-FFF2-40B4-BE49-F238E27FC236}">
                <a16:creationId xmlns:a16="http://schemas.microsoft.com/office/drawing/2014/main" id="{A140FABD-2C3D-ECA3-86FF-34E1919A4199}"/>
              </a:ext>
            </a:extLst>
          </p:cNvPr>
          <p:cNvPicPr>
            <a:picLocks noChangeAspect="1"/>
          </p:cNvPicPr>
          <p:nvPr/>
        </p:nvPicPr>
        <p:blipFill>
          <a:blip r:embed="rId3"/>
          <a:stretch>
            <a:fillRect/>
          </a:stretch>
        </p:blipFill>
        <p:spPr>
          <a:xfrm>
            <a:off x="3117231" y="1041040"/>
            <a:ext cx="5957541" cy="4319774"/>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210690" y="5667388"/>
            <a:ext cx="5787401" cy="367709"/>
          </a:xfrm>
        </p:spPr>
        <p:txBody>
          <a:bodyPr wrap="square" lIns="0" tIns="18000" rIns="0" bIns="18000" anchor="ctr" anchorCtr="0">
            <a:spAutoFit/>
          </a:bodyPr>
          <a:lstStyle/>
          <a:p>
            <a:pPr marL="0" indent="0">
              <a:buNone/>
            </a:pPr>
            <a:r>
              <a:rPr lang="en-US" sz="1800" dirty="0"/>
              <a:t>Figure 10.69 Sharing a picture using a content provider.</a:t>
            </a:r>
          </a:p>
        </p:txBody>
      </p:sp>
    </p:spTree>
    <p:extLst>
      <p:ext uri="{BB962C8B-B14F-4D97-AF65-F5344CB8AC3E}">
        <p14:creationId xmlns:p14="http://schemas.microsoft.com/office/powerpoint/2010/main" val="1061014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29015" y="236096"/>
            <a:ext cx="11147047" cy="559572"/>
          </a:xfrm>
        </p:spPr>
        <p:txBody>
          <a:bodyPr wrap="square" lIns="0" tIns="18000" rIns="0" bIns="18000" anchor="ctr" anchorCtr="0">
            <a:spAutoFit/>
          </a:bodyPr>
          <a:lstStyle/>
          <a:p>
            <a:r>
              <a:rPr lang="en-US" sz="3400" dirty="0"/>
              <a:t>Kernel Structure</a:t>
            </a:r>
          </a:p>
        </p:txBody>
      </p:sp>
      <p:pic>
        <p:nvPicPr>
          <p:cNvPr id="4" name="Picture 3" descr="The figure illustrates the structure of the Linux kernel.&#10;Long description is available in notes, press F6">
            <a:extLst>
              <a:ext uri="{FF2B5EF4-FFF2-40B4-BE49-F238E27FC236}">
                <a16:creationId xmlns:a16="http://schemas.microsoft.com/office/drawing/2014/main" id="{817EBE2B-E545-4882-855B-F4AD84797FF1}"/>
              </a:ext>
            </a:extLst>
          </p:cNvPr>
          <p:cNvPicPr>
            <a:picLocks noChangeAspect="1"/>
          </p:cNvPicPr>
          <p:nvPr/>
        </p:nvPicPr>
        <p:blipFill>
          <a:blip r:embed="rId3"/>
          <a:stretch>
            <a:fillRect/>
          </a:stretch>
        </p:blipFill>
        <p:spPr>
          <a:xfrm>
            <a:off x="3154756" y="1137061"/>
            <a:ext cx="5882488" cy="405283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979233" y="5550362"/>
            <a:ext cx="4246310" cy="313350"/>
          </a:xfrm>
        </p:spPr>
        <p:txBody>
          <a:bodyPr wrap="square" lIns="0" tIns="18000" rIns="0" bIns="18000" anchor="ctr" anchorCtr="0">
            <a:spAutoFit/>
          </a:bodyPr>
          <a:lstStyle/>
          <a:p>
            <a:pPr marL="0" indent="0">
              <a:spcBef>
                <a:spcPts val="600"/>
              </a:spcBef>
              <a:buNone/>
            </a:pPr>
            <a:r>
              <a:rPr lang="en-US" sz="1800" dirty="0"/>
              <a:t>Figure 10.3 Structure of the Linux kernel</a:t>
            </a:r>
          </a:p>
        </p:txBody>
      </p:sp>
    </p:spTree>
    <p:extLst>
      <p:ext uri="{BB962C8B-B14F-4D97-AF65-F5344CB8AC3E}">
        <p14:creationId xmlns:p14="http://schemas.microsoft.com/office/powerpoint/2010/main" val="1224352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p:spPr>
        <p:txBody>
          <a:bodyPr wrap="square" lIns="0" tIns="18000" rIns="0" bIns="18000" anchor="ctr" anchorCtr="0">
            <a:spAutoFit/>
          </a:bodyPr>
          <a:lstStyle/>
          <a:p>
            <a:r>
              <a:rPr lang="en-US" sz="3400" dirty="0"/>
              <a:t>Content Providers (2)</a:t>
            </a:r>
          </a:p>
        </p:txBody>
      </p:sp>
      <p:pic>
        <p:nvPicPr>
          <p:cNvPr id="4" name="Picture 3" descr="The figure illustrates adding a picture attachment using a content provider.&#10;Long description is available in notes, press F6">
            <a:extLst>
              <a:ext uri="{FF2B5EF4-FFF2-40B4-BE49-F238E27FC236}">
                <a16:creationId xmlns:a16="http://schemas.microsoft.com/office/drawing/2014/main" id="{A1502482-51C8-DFC6-1369-AADA9DE8944A}"/>
              </a:ext>
            </a:extLst>
          </p:cNvPr>
          <p:cNvPicPr>
            <a:picLocks noChangeAspect="1"/>
          </p:cNvPicPr>
          <p:nvPr/>
        </p:nvPicPr>
        <p:blipFill>
          <a:blip r:embed="rId3"/>
          <a:stretch>
            <a:fillRect/>
          </a:stretch>
        </p:blipFill>
        <p:spPr>
          <a:xfrm>
            <a:off x="3117231" y="1109809"/>
            <a:ext cx="5957541" cy="4261761"/>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711298" y="5767250"/>
            <a:ext cx="6786185" cy="313350"/>
          </a:xfrm>
        </p:spPr>
        <p:txBody>
          <a:bodyPr wrap="square" lIns="0" tIns="18000" rIns="0" bIns="18000" anchor="ctr" anchorCtr="0">
            <a:spAutoFit/>
          </a:bodyPr>
          <a:lstStyle/>
          <a:p>
            <a:pPr marL="0" indent="0">
              <a:buNone/>
            </a:pPr>
            <a:r>
              <a:rPr lang="en-US" sz="1800" dirty="0"/>
              <a:t>Figure 10.70 Adding a picture attachment using a content provider.</a:t>
            </a:r>
          </a:p>
        </p:txBody>
      </p:sp>
    </p:spTree>
    <p:extLst>
      <p:ext uri="{BB962C8B-B14F-4D97-AF65-F5344CB8AC3E}">
        <p14:creationId xmlns:p14="http://schemas.microsoft.com/office/powerpoint/2010/main" val="904763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17612" y="228193"/>
            <a:ext cx="11193353" cy="559572"/>
          </a:xfrm>
        </p:spPr>
        <p:txBody>
          <a:bodyPr lIns="0" tIns="18000" rIns="0" bIns="18000" anchor="ctr" anchorCtr="0">
            <a:spAutoFit/>
          </a:bodyPr>
          <a:lstStyle/>
          <a:p>
            <a:r>
              <a:rPr kumimoji="0" lang="en-US" sz="3400" b="1" i="0" u="none" strike="noStrike" kern="0" cap="none" spc="0" normalizeH="0" baseline="0" noProof="0" dirty="0">
                <a:ln>
                  <a:noFill/>
                </a:ln>
                <a:solidFill>
                  <a:srgbClr val="007FA3"/>
                </a:solidFill>
                <a:effectLst/>
                <a:uLnTx/>
                <a:uFillTx/>
                <a:latin typeface="Arial"/>
                <a:cs typeface="Times New Roman"/>
                <a:sym typeface="Times New Roman"/>
              </a:rPr>
              <a:t>Security</a:t>
            </a:r>
            <a:endParaRPr lang="en-US" dirty="0"/>
          </a:p>
        </p:txBody>
      </p:sp>
      <p:pic>
        <p:nvPicPr>
          <p:cNvPr id="5" name="Picture 4" descr="The figure shows a display of the only thing most users care about security.&#10;Long description is available in notes, press F6">
            <a:extLst>
              <a:ext uri="{FF2B5EF4-FFF2-40B4-BE49-F238E27FC236}">
                <a16:creationId xmlns:a16="http://schemas.microsoft.com/office/drawing/2014/main" id="{7F94608E-311A-4B79-10EA-C42839D3FAD6}"/>
              </a:ext>
            </a:extLst>
          </p:cNvPr>
          <p:cNvPicPr>
            <a:picLocks noChangeAspect="1"/>
          </p:cNvPicPr>
          <p:nvPr/>
        </p:nvPicPr>
        <p:blipFill>
          <a:blip r:embed="rId3"/>
          <a:stretch>
            <a:fillRect/>
          </a:stretch>
        </p:blipFill>
        <p:spPr>
          <a:xfrm>
            <a:off x="2596498" y="1201654"/>
            <a:ext cx="6999004" cy="3818400"/>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2825222" y="5231342"/>
            <a:ext cx="1713524" cy="221018"/>
          </a:xfrm>
        </p:spPr>
        <p:txBody>
          <a:bodyPr wrap="square" lIns="0" tIns="18000" rIns="0" bIns="18000" anchor="ctr" anchorCtr="0">
            <a:spAutoFit/>
          </a:bodyPr>
          <a:lstStyle/>
          <a:p>
            <a:pPr marL="101600" indent="-101600">
              <a:buNone/>
            </a:pPr>
            <a:r>
              <a:rPr lang="en-US" sz="1200" dirty="0">
                <a:effectLst/>
                <a:latin typeface="Arial" panose="020B0604020202020204" pitchFamily="34" charset="0"/>
                <a:ea typeface="Calibri" panose="020F0502020204030204" pitchFamily="34" charset="0"/>
                <a:cs typeface="Arial" panose="020B0604020202020204" pitchFamily="34" charset="0"/>
              </a:rPr>
              <a:t>Google L</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L</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C</a:t>
            </a:r>
            <a:endParaRPr lang="en-US" sz="12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2825222" y="5716929"/>
            <a:ext cx="6157508" cy="313350"/>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Figure 10.71 The only thing most users care about security.</a:t>
            </a:r>
          </a:p>
        </p:txBody>
      </p:sp>
    </p:spTree>
    <p:extLst>
      <p:ext uri="{BB962C8B-B14F-4D97-AF65-F5344CB8AC3E}">
        <p14:creationId xmlns:p14="http://schemas.microsoft.com/office/powerpoint/2010/main" val="1504440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17612" y="228193"/>
            <a:ext cx="11193353" cy="559572"/>
          </a:xfrm>
        </p:spPr>
        <p:txBody>
          <a:bodyPr lIns="0" tIns="18000" rIns="0" bIns="18000" anchor="ctr" anchorCtr="0">
            <a:spAutoFit/>
          </a:bodyPr>
          <a:lstStyle/>
          <a:p>
            <a:r>
              <a:rPr lang="en-US" sz="3400" dirty="0"/>
              <a:t>Permissions Revisited (1)</a:t>
            </a:r>
            <a:endParaRPr lang="en-US" dirty="0"/>
          </a:p>
        </p:txBody>
      </p:sp>
      <p:pic>
        <p:nvPicPr>
          <p:cNvPr id="6" name="Picture 5" descr="The figure shows a mobile phone screen confirming permissions at install time (circa 2010).&#10;Long description is available in notes, press F6">
            <a:extLst>
              <a:ext uri="{FF2B5EF4-FFF2-40B4-BE49-F238E27FC236}">
                <a16:creationId xmlns:a16="http://schemas.microsoft.com/office/drawing/2014/main" id="{FCB3D4E8-6677-5712-86F5-08B3B71DB00D}"/>
              </a:ext>
            </a:extLst>
          </p:cNvPr>
          <p:cNvPicPr>
            <a:picLocks noChangeAspect="1"/>
          </p:cNvPicPr>
          <p:nvPr/>
        </p:nvPicPr>
        <p:blipFill>
          <a:blip r:embed="rId3"/>
          <a:stretch>
            <a:fillRect/>
          </a:stretch>
        </p:blipFill>
        <p:spPr>
          <a:xfrm>
            <a:off x="4805031" y="972079"/>
            <a:ext cx="2581940" cy="4202615"/>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4805031" y="5334922"/>
            <a:ext cx="1713524"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Google 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2825222" y="5826657"/>
            <a:ext cx="6483370" cy="313350"/>
          </a:xfrm>
        </p:spPr>
        <p:txBody>
          <a:bodyPr wrap="square" lIns="0" tIns="18000" rIns="0" bIns="18000" anchor="ctr" anchorCtr="0">
            <a:spAutoFit/>
          </a:bodyPr>
          <a:lstStyle/>
          <a:p>
            <a:pPr marL="0" indent="0">
              <a:buNone/>
            </a:pPr>
            <a:r>
              <a:rPr lang="en-US" sz="1800" dirty="0"/>
              <a:t>Figure 10.72 Confirming permission at install time (circa 2010).</a:t>
            </a:r>
          </a:p>
        </p:txBody>
      </p:sp>
    </p:spTree>
    <p:extLst>
      <p:ext uri="{BB962C8B-B14F-4D97-AF65-F5344CB8AC3E}">
        <p14:creationId xmlns:p14="http://schemas.microsoft.com/office/powerpoint/2010/main" val="11786936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8" y="239526"/>
            <a:ext cx="11160125" cy="559572"/>
          </a:xfrm>
        </p:spPr>
        <p:txBody>
          <a:bodyPr wrap="square" lIns="0" tIns="18000" rIns="0" bIns="18000" anchor="ctr" anchorCtr="0">
            <a:spAutoFit/>
          </a:bodyPr>
          <a:lstStyle/>
          <a:p>
            <a:r>
              <a:rPr lang="en-US" sz="3400" dirty="0"/>
              <a:t>Permissions (2) </a:t>
            </a:r>
          </a:p>
        </p:txBody>
      </p:sp>
      <p:graphicFrame>
        <p:nvGraphicFramePr>
          <p:cNvPr id="4" name="Table 3">
            <a:extLst>
              <a:ext uri="{FF2B5EF4-FFF2-40B4-BE49-F238E27FC236}">
                <a16:creationId xmlns:a16="http://schemas.microsoft.com/office/drawing/2014/main" id="{461F626F-A6BB-45BB-B0DC-0D8BA8D59AAA}"/>
              </a:ext>
            </a:extLst>
          </p:cNvPr>
          <p:cNvGraphicFramePr>
            <a:graphicFrameLocks noGrp="1"/>
          </p:cNvGraphicFramePr>
          <p:nvPr>
            <p:extLst>
              <p:ext uri="{D42A27DB-BD31-4B8C-83A1-F6EECF244321}">
                <p14:modId xmlns:p14="http://schemas.microsoft.com/office/powerpoint/2010/main" val="2441757501"/>
              </p:ext>
            </p:extLst>
          </p:nvPr>
        </p:nvGraphicFramePr>
        <p:xfrm>
          <a:off x="2395264" y="929868"/>
          <a:ext cx="7401466" cy="4693920"/>
        </p:xfrm>
        <a:graphic>
          <a:graphicData uri="http://schemas.openxmlformats.org/drawingml/2006/table">
            <a:tbl>
              <a:tblPr firstRow="1" bandRow="1">
                <a:tableStyleId>{2D5ABB26-0587-4C30-8999-92F81FD0307C}</a:tableStyleId>
              </a:tblPr>
              <a:tblGrid>
                <a:gridCol w="3187817">
                  <a:extLst>
                    <a:ext uri="{9D8B030D-6E8A-4147-A177-3AD203B41FA5}">
                      <a16:colId xmlns:a16="http://schemas.microsoft.com/office/drawing/2014/main" val="3778837786"/>
                    </a:ext>
                  </a:extLst>
                </a:gridCol>
                <a:gridCol w="4213649">
                  <a:extLst>
                    <a:ext uri="{9D8B030D-6E8A-4147-A177-3AD203B41FA5}">
                      <a16:colId xmlns:a16="http://schemas.microsoft.com/office/drawing/2014/main" val="3834452914"/>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Permission</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SEND SMS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COST MONEY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CALL 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COST MONEY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RECEIVE SMS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MESSAGES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READ SMS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MESSAGES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WRITE SMS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MESSAGES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READ CONTACTS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PERSONAL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WRITE CONTACTS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PERSONAL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READ CALENDAR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PERSONAL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29989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WRITE CALENDAR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PERSONAL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536674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BODY SENSORS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PERSONAL 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5959892"/>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ACCESS FINE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37821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ACCESS COARSE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711105"/>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INTERNET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5056"/>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974873" y="5809646"/>
            <a:ext cx="6258776" cy="313350"/>
          </a:xfrm>
        </p:spPr>
        <p:txBody>
          <a:bodyPr wrap="square" lIns="0" tIns="18000" rIns="0" bIns="18000" anchor="ctr" anchorCtr="0">
            <a:spAutoFit/>
          </a:bodyPr>
          <a:lstStyle/>
          <a:p>
            <a:pPr marL="0" indent="0">
              <a:buNone/>
            </a:pPr>
            <a:r>
              <a:rPr lang="en-US" sz="1800" dirty="0"/>
              <a:t>Figure 10.73 Select list of install-time dangerous permissions.</a:t>
            </a:r>
          </a:p>
        </p:txBody>
      </p:sp>
    </p:spTree>
    <p:extLst>
      <p:ext uri="{BB962C8B-B14F-4D97-AF65-F5344CB8AC3E}">
        <p14:creationId xmlns:p14="http://schemas.microsoft.com/office/powerpoint/2010/main" val="10330359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p:spPr>
        <p:txBody>
          <a:bodyPr wrap="square" lIns="0" tIns="18000" rIns="0" bIns="18000" anchor="ctr" anchorCtr="0">
            <a:spAutoFit/>
          </a:bodyPr>
          <a:lstStyle/>
          <a:p>
            <a:r>
              <a:rPr lang="en-US" sz="3400" dirty="0"/>
              <a:t>Permissions (3)</a:t>
            </a:r>
          </a:p>
        </p:txBody>
      </p:sp>
      <p:graphicFrame>
        <p:nvGraphicFramePr>
          <p:cNvPr id="4" name="Table 3">
            <a:extLst>
              <a:ext uri="{FF2B5EF4-FFF2-40B4-BE49-F238E27FC236}">
                <a16:creationId xmlns:a16="http://schemas.microsoft.com/office/drawing/2014/main" id="{461F626F-A6BB-45BB-B0DC-0D8BA8D59AAA}"/>
              </a:ext>
            </a:extLst>
          </p:cNvPr>
          <p:cNvGraphicFramePr>
            <a:graphicFrameLocks noGrp="1"/>
          </p:cNvGraphicFramePr>
          <p:nvPr>
            <p:extLst>
              <p:ext uri="{D42A27DB-BD31-4B8C-83A1-F6EECF244321}">
                <p14:modId xmlns:p14="http://schemas.microsoft.com/office/powerpoint/2010/main" val="1072924681"/>
              </p:ext>
            </p:extLst>
          </p:nvPr>
        </p:nvGraphicFramePr>
        <p:xfrm>
          <a:off x="2395264" y="985623"/>
          <a:ext cx="7401466" cy="4693920"/>
        </p:xfrm>
        <a:graphic>
          <a:graphicData uri="http://schemas.openxmlformats.org/drawingml/2006/table">
            <a:tbl>
              <a:tblPr firstRow="1" bandRow="1">
                <a:tableStyleId>{2D5ABB26-0587-4C30-8999-92F81FD0307C}</a:tableStyleId>
              </a:tblPr>
              <a:tblGrid>
                <a:gridCol w="3187817">
                  <a:extLst>
                    <a:ext uri="{9D8B030D-6E8A-4147-A177-3AD203B41FA5}">
                      <a16:colId xmlns:a16="http://schemas.microsoft.com/office/drawing/2014/main" val="3778837786"/>
                    </a:ext>
                  </a:extLst>
                </a:gridCol>
                <a:gridCol w="4213649">
                  <a:extLst>
                    <a:ext uri="{9D8B030D-6E8A-4147-A177-3AD203B41FA5}">
                      <a16:colId xmlns:a16="http://schemas.microsoft.com/office/drawing/2014/main" val="3834452914"/>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Permission</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BLUETOOTH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MANAGE 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MODIFY AUDIO SETTINGS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HARDWARE CONTROLS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RECORD AUDIO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HARDWARE CONTROLS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CAMERA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HARDWARE CONTROLS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PROCESS OUTGOING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PHONE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MODIFY PHONE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PHONE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READ PHONE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PHONE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029989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WRITE SETTINGS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SYSTEM 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536674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SYSTEM ALERT WINDOW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SYSTEM 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5959892"/>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WAKE 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SYSTEM 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37821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READ EXTERNAL 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711105"/>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WRITE EXTERNAL 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855056"/>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2983837" y="5876551"/>
            <a:ext cx="6240846" cy="313350"/>
          </a:xfrm>
        </p:spPr>
        <p:txBody>
          <a:bodyPr wrap="square" lIns="0" tIns="18000" rIns="0" bIns="18000" anchor="ctr" anchorCtr="0">
            <a:spAutoFit/>
          </a:bodyPr>
          <a:lstStyle/>
          <a:p>
            <a:pPr marL="0" indent="0">
              <a:buNone/>
            </a:pPr>
            <a:r>
              <a:rPr lang="en-US" sz="1800" dirty="0"/>
              <a:t>Figure 10.73 Select list of install-time dangerous permissions.</a:t>
            </a:r>
          </a:p>
        </p:txBody>
      </p:sp>
    </p:spTree>
    <p:extLst>
      <p:ext uri="{BB962C8B-B14F-4D97-AF65-F5344CB8AC3E}">
        <p14:creationId xmlns:p14="http://schemas.microsoft.com/office/powerpoint/2010/main" val="17566515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9526"/>
            <a:ext cx="11160124" cy="559572"/>
          </a:xfrm>
        </p:spPr>
        <p:txBody>
          <a:bodyPr wrap="square" lIns="0" tIns="18000" rIns="0" bIns="18000" anchor="ctr" anchorCtr="0">
            <a:spAutoFit/>
          </a:bodyPr>
          <a:lstStyle/>
          <a:p>
            <a:r>
              <a:rPr lang="en-US" sz="3400" dirty="0"/>
              <a:t>Permissions (4)</a:t>
            </a:r>
          </a:p>
        </p:txBody>
      </p:sp>
      <p:graphicFrame>
        <p:nvGraphicFramePr>
          <p:cNvPr id="4" name="Table 3">
            <a:extLst>
              <a:ext uri="{FF2B5EF4-FFF2-40B4-BE49-F238E27FC236}">
                <a16:creationId xmlns:a16="http://schemas.microsoft.com/office/drawing/2014/main" id="{4468E2C5-F843-4A19-A73B-B4FFFD91C70B}"/>
              </a:ext>
            </a:extLst>
          </p:cNvPr>
          <p:cNvGraphicFramePr>
            <a:graphicFrameLocks noGrp="1"/>
          </p:cNvGraphicFramePr>
          <p:nvPr>
            <p:extLst>
              <p:ext uri="{D42A27DB-BD31-4B8C-83A1-F6EECF244321}">
                <p14:modId xmlns:p14="http://schemas.microsoft.com/office/powerpoint/2010/main" val="4082759930"/>
              </p:ext>
            </p:extLst>
          </p:nvPr>
        </p:nvGraphicFramePr>
        <p:xfrm>
          <a:off x="2395264" y="1576637"/>
          <a:ext cx="7401466" cy="3352800"/>
        </p:xfrm>
        <a:graphic>
          <a:graphicData uri="http://schemas.openxmlformats.org/drawingml/2006/table">
            <a:tbl>
              <a:tblPr firstRow="1" bandRow="1">
                <a:tableStyleId>{2D5ABB26-0587-4C30-8999-92F81FD0307C}</a:tableStyleId>
              </a:tblPr>
              <a:tblGrid>
                <a:gridCol w="4433981">
                  <a:extLst>
                    <a:ext uri="{9D8B030D-6E8A-4147-A177-3AD203B41FA5}">
                      <a16:colId xmlns:a16="http://schemas.microsoft.com/office/drawing/2014/main" val="3778837786"/>
                    </a:ext>
                  </a:extLst>
                </a:gridCol>
                <a:gridCol w="2967485">
                  <a:extLst>
                    <a:ext uri="{9D8B030D-6E8A-4147-A177-3AD203B41FA5}">
                      <a16:colId xmlns:a16="http://schemas.microsoft.com/office/drawing/2014/main" val="3834452914"/>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Permission</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SET ALARM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SET ALARM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ACCESS NETWORK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ACCESS WIFI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GET 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VIBRATE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HARDWARE CONTROLS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FLASHLIGHT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HARDWARE CONTROLS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EXPAND STATUS 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SYSTEM 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KILL BACKGROUND PROCESSES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SYSTEM 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038843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SET WALLPAPER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SYSTEM 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275645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123008" y="5429974"/>
            <a:ext cx="5962765" cy="313350"/>
          </a:xfrm>
        </p:spPr>
        <p:txBody>
          <a:bodyPr wrap="square" lIns="0" tIns="18000" rIns="0" bIns="18000" anchor="ctr" anchorCtr="0">
            <a:spAutoFit/>
          </a:bodyPr>
          <a:lstStyle/>
          <a:p>
            <a:pPr marL="0" indent="0">
              <a:buNone/>
            </a:pPr>
            <a:r>
              <a:rPr lang="en-US" sz="1800" dirty="0"/>
              <a:t>Figure 10.74 Select list of install-time normal permissions.</a:t>
            </a:r>
          </a:p>
        </p:txBody>
      </p:sp>
    </p:spTree>
    <p:extLst>
      <p:ext uri="{BB962C8B-B14F-4D97-AF65-F5344CB8AC3E}">
        <p14:creationId xmlns:p14="http://schemas.microsoft.com/office/powerpoint/2010/main" val="16648020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17612" y="228193"/>
            <a:ext cx="11193353" cy="559572"/>
          </a:xfrm>
        </p:spPr>
        <p:txBody>
          <a:bodyPr lIns="0" tIns="18000" rIns="0" bIns="18000" anchor="ctr" anchorCtr="0">
            <a:spAutoFit/>
          </a:bodyPr>
          <a:lstStyle/>
          <a:p>
            <a:r>
              <a:rPr lang="en-US" sz="3400" dirty="0"/>
              <a:t>Permissions (5)</a:t>
            </a:r>
            <a:endParaRPr lang="en-US" dirty="0"/>
          </a:p>
        </p:txBody>
      </p:sp>
      <p:pic>
        <p:nvPicPr>
          <p:cNvPr id="5" name="Picture 4" descr="The figure shows a display box of the Android 6.0 runtime permission prompt.&#10;Long description is available in notes, press F6">
            <a:extLst>
              <a:ext uri="{FF2B5EF4-FFF2-40B4-BE49-F238E27FC236}">
                <a16:creationId xmlns:a16="http://schemas.microsoft.com/office/drawing/2014/main" id="{2190FC10-EEA5-4B50-E188-5E6F1E5A3A4B}"/>
              </a:ext>
            </a:extLst>
          </p:cNvPr>
          <p:cNvPicPr>
            <a:picLocks noChangeAspect="1"/>
          </p:cNvPicPr>
          <p:nvPr/>
        </p:nvPicPr>
        <p:blipFill>
          <a:blip r:embed="rId3"/>
          <a:stretch>
            <a:fillRect/>
          </a:stretch>
        </p:blipFill>
        <p:spPr>
          <a:xfrm>
            <a:off x="2860851" y="1419492"/>
            <a:ext cx="6470301" cy="3530303"/>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3091507" y="5071515"/>
            <a:ext cx="1713524"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Google 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3337286" y="5490529"/>
            <a:ext cx="5514106" cy="313350"/>
          </a:xfrm>
        </p:spPr>
        <p:txBody>
          <a:bodyPr wrap="square" lIns="0" tIns="18000" rIns="0" bIns="18000" anchor="ctr" anchorCtr="0">
            <a:spAutoFit/>
          </a:bodyPr>
          <a:lstStyle/>
          <a:p>
            <a:pPr marL="0" indent="0">
              <a:buNone/>
            </a:pPr>
            <a:r>
              <a:rPr lang="en-US" sz="1800" dirty="0"/>
              <a:t>Figure 10.75 Android 6.0 runtime permission prompt.</a:t>
            </a:r>
          </a:p>
        </p:txBody>
      </p:sp>
    </p:spTree>
    <p:extLst>
      <p:ext uri="{BB962C8B-B14F-4D97-AF65-F5344CB8AC3E}">
        <p14:creationId xmlns:p14="http://schemas.microsoft.com/office/powerpoint/2010/main" val="25559295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21941"/>
            <a:ext cx="11160124" cy="559572"/>
          </a:xfrm>
        </p:spPr>
        <p:txBody>
          <a:bodyPr wrap="square" lIns="0" tIns="18000" rIns="0" bIns="18000" anchor="ctr" anchorCtr="0">
            <a:spAutoFit/>
          </a:bodyPr>
          <a:lstStyle/>
          <a:p>
            <a:r>
              <a:rPr lang="en-US" sz="3400" dirty="0"/>
              <a:t>Permissions (6)</a:t>
            </a:r>
          </a:p>
        </p:txBody>
      </p:sp>
      <p:graphicFrame>
        <p:nvGraphicFramePr>
          <p:cNvPr id="4" name="Table 3">
            <a:extLst>
              <a:ext uri="{FF2B5EF4-FFF2-40B4-BE49-F238E27FC236}">
                <a16:creationId xmlns:a16="http://schemas.microsoft.com/office/drawing/2014/main" id="{5C0F1949-E401-4341-B097-BD4BC008748B}"/>
              </a:ext>
            </a:extLst>
          </p:cNvPr>
          <p:cNvGraphicFramePr>
            <a:graphicFrameLocks noGrp="1"/>
          </p:cNvGraphicFramePr>
          <p:nvPr>
            <p:extLst>
              <p:ext uri="{D42A27DB-BD31-4B8C-83A1-F6EECF244321}">
                <p14:modId xmlns:p14="http://schemas.microsoft.com/office/powerpoint/2010/main" val="4204864771"/>
              </p:ext>
            </p:extLst>
          </p:nvPr>
        </p:nvGraphicFramePr>
        <p:xfrm>
          <a:off x="1577833" y="1368661"/>
          <a:ext cx="9062445" cy="3352800"/>
        </p:xfrm>
        <a:graphic>
          <a:graphicData uri="http://schemas.openxmlformats.org/drawingml/2006/table">
            <a:tbl>
              <a:tblPr firstRow="1" bandRow="1">
                <a:tableStyleId>{2D5ABB26-0587-4C30-8999-92F81FD0307C}</a:tableStyleId>
              </a:tblPr>
              <a:tblGrid>
                <a:gridCol w="2010494">
                  <a:extLst>
                    <a:ext uri="{9D8B030D-6E8A-4147-A177-3AD203B41FA5}">
                      <a16:colId xmlns:a16="http://schemas.microsoft.com/office/drawing/2014/main" val="3778837786"/>
                    </a:ext>
                  </a:extLst>
                </a:gridCol>
                <a:gridCol w="7051951">
                  <a:extLst>
                    <a:ext uri="{9D8B030D-6E8A-4147-A177-3AD203B41FA5}">
                      <a16:colId xmlns:a16="http://schemas.microsoft.com/office/drawing/2014/main" val="3834452914"/>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Runtime prompt</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noProof="0" dirty="0">
                          <a:solidFill>
                            <a:schemeClr val="tx1"/>
                          </a:solidFill>
                          <a:latin typeface="Arial" panose="020B0604020202020204" pitchFamily="34" charset="0"/>
                          <a:cs typeface="Arial" panose="020B0604020202020204" pitchFamily="34" charset="0"/>
                        </a:rPr>
                        <a:t>Permissions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CONTACTS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READ CONTACTS, WRITE CONTACTS, GET 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CALENDAR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READ CALENDAR, WRITE CALENDAR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SEND SMS, RECEIVE SMS, READ SMS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READ EXTERNAL STORAGE, WRITE EXTERNAL 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ACCESS FINE LOCATION, ACCESS COARSE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READ PHONE STATE, CALL PHONE, PROCESS OUTGOING CALLS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MICROPHONE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RECORD AUDIO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CAMERA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CAMERA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038843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SENSORS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noProof="0" dirty="0">
                          <a:solidFill>
                            <a:schemeClr val="tx1"/>
                          </a:solidFill>
                          <a:latin typeface="Arial" panose="020B0604020202020204" pitchFamily="34" charset="0"/>
                          <a:cs typeface="Arial" panose="020B0604020202020204" pitchFamily="34" charset="0"/>
                        </a:rPr>
                        <a:t>BODY SENSORS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2756450"/>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709160" y="5261007"/>
            <a:ext cx="4790461" cy="313350"/>
          </a:xfrm>
        </p:spPr>
        <p:txBody>
          <a:bodyPr wrap="square" lIns="0" tIns="18000" rIns="0" bIns="18000" anchor="ctr" anchorCtr="0">
            <a:spAutoFit/>
          </a:bodyPr>
          <a:lstStyle/>
          <a:p>
            <a:pPr marL="0" indent="0">
              <a:buNone/>
            </a:pPr>
            <a:r>
              <a:rPr lang="en-US" sz="1800" dirty="0"/>
              <a:t>Figure 10.76 Select list of runtime permissions.</a:t>
            </a:r>
          </a:p>
        </p:txBody>
      </p:sp>
    </p:spTree>
    <p:extLst>
      <p:ext uri="{BB962C8B-B14F-4D97-AF65-F5344CB8AC3E}">
        <p14:creationId xmlns:p14="http://schemas.microsoft.com/office/powerpoint/2010/main" val="37386168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33541" y="221941"/>
            <a:ext cx="11107352" cy="559572"/>
          </a:xfrm>
        </p:spPr>
        <p:txBody>
          <a:bodyPr wrap="square" lIns="0" tIns="18000" rIns="0" bIns="18000" anchor="ctr" anchorCtr="0">
            <a:spAutoFit/>
          </a:bodyPr>
          <a:lstStyle/>
          <a:p>
            <a:r>
              <a:rPr lang="en-US" sz="3400" dirty="0"/>
              <a:t>Permissions (7)</a:t>
            </a:r>
          </a:p>
        </p:txBody>
      </p:sp>
      <p:graphicFrame>
        <p:nvGraphicFramePr>
          <p:cNvPr id="4" name="Table 3">
            <a:extLst>
              <a:ext uri="{FF2B5EF4-FFF2-40B4-BE49-F238E27FC236}">
                <a16:creationId xmlns:a16="http://schemas.microsoft.com/office/drawing/2014/main" id="{2960B01A-B628-4188-A5C6-4637C144D5F3}"/>
              </a:ext>
            </a:extLst>
          </p:cNvPr>
          <p:cNvGraphicFramePr>
            <a:graphicFrameLocks noGrp="1"/>
          </p:cNvGraphicFramePr>
          <p:nvPr>
            <p:extLst>
              <p:ext uri="{D42A27DB-BD31-4B8C-83A1-F6EECF244321}">
                <p14:modId xmlns:p14="http://schemas.microsoft.com/office/powerpoint/2010/main" val="850332526"/>
              </p:ext>
            </p:extLst>
          </p:nvPr>
        </p:nvGraphicFramePr>
        <p:xfrm>
          <a:off x="4249940" y="1024756"/>
          <a:ext cx="3700736" cy="4358640"/>
        </p:xfrm>
        <a:graphic>
          <a:graphicData uri="http://schemas.openxmlformats.org/drawingml/2006/table">
            <a:tbl>
              <a:tblPr firstRow="1" bandRow="1">
                <a:tableStyleId>{2D5ABB26-0587-4C30-8999-92F81FD0307C}</a:tableStyleId>
              </a:tblPr>
              <a:tblGrid>
                <a:gridCol w="3700736">
                  <a:extLst>
                    <a:ext uri="{9D8B030D-6E8A-4147-A177-3AD203B41FA5}">
                      <a16:colId xmlns:a16="http://schemas.microsoft.com/office/drawing/2014/main" val="3778837786"/>
                    </a:ext>
                  </a:extLst>
                </a:gridCol>
              </a:tblGrid>
              <a:tr h="306765">
                <a:tc>
                  <a:txBody>
                    <a:bodyPr/>
                    <a:lstStyle/>
                    <a:p>
                      <a:r>
                        <a:rPr lang="en-US" sz="1600" b="1" noProof="0" dirty="0">
                          <a:solidFill>
                            <a:schemeClr val="tx1"/>
                          </a:solidFill>
                          <a:latin typeface="Arial" panose="020B0604020202020204" pitchFamily="34" charset="0"/>
                          <a:cs typeface="Arial" panose="020B0604020202020204" pitchFamily="34" charset="0"/>
                        </a:rPr>
                        <a:t>Permission</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047"/>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SET ALARM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636649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ACCESS NETWORK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00664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ACCESS WIFI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879225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VIBRATE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664108"/>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FLASHLIGHT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9127563"/>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EXPAND STATUS BAR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2767814"/>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KILL BACKGROUND PROCESSES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598099"/>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SET WALLPAPER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038843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INTERNET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2756450"/>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BLUETOOTH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6258492"/>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MODIFY AUDIO SETTINGS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1569811"/>
                  </a:ext>
                </a:extLst>
              </a:tr>
              <a:tr h="329004">
                <a:tc>
                  <a:txBody>
                    <a:bodyPr/>
                    <a:lstStyle/>
                    <a:p>
                      <a:r>
                        <a:rPr lang="en-US" sz="1600" noProof="0" dirty="0">
                          <a:solidFill>
                            <a:schemeClr val="tx1"/>
                          </a:solidFill>
                          <a:latin typeface="Arial" panose="020B0604020202020204" pitchFamily="34" charset="0"/>
                          <a:cs typeface="Arial" panose="020B0604020202020204" pitchFamily="34" charset="0"/>
                        </a:rPr>
                        <a:t>WAKE 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6610594"/>
                  </a:ext>
                </a:extLst>
              </a:tr>
            </a:tbl>
          </a:graphicData>
        </a:graphic>
      </p:graphicFrame>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3250764" y="5685098"/>
            <a:ext cx="5760031" cy="313350"/>
          </a:xfrm>
        </p:spPr>
        <p:txBody>
          <a:bodyPr wrap="square" lIns="0" tIns="18000" rIns="0" bIns="18000" anchor="ctr" anchorCtr="0">
            <a:spAutoFit/>
          </a:bodyPr>
          <a:lstStyle/>
          <a:p>
            <a:pPr marL="0" indent="0">
              <a:buNone/>
            </a:pPr>
            <a:r>
              <a:rPr lang="en-US" sz="1800" dirty="0"/>
              <a:t>Figure 10.77 Select list of auditable normal permissions.</a:t>
            </a:r>
          </a:p>
        </p:txBody>
      </p:sp>
    </p:spTree>
    <p:extLst>
      <p:ext uri="{BB962C8B-B14F-4D97-AF65-F5344CB8AC3E}">
        <p14:creationId xmlns:p14="http://schemas.microsoft.com/office/powerpoint/2010/main" val="29845026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35197" y="228193"/>
            <a:ext cx="11193353" cy="559572"/>
          </a:xfrm>
        </p:spPr>
        <p:txBody>
          <a:bodyPr lIns="0" tIns="18000" rIns="0" bIns="18000" anchor="ctr" anchorCtr="0">
            <a:spAutoFit/>
          </a:bodyPr>
          <a:lstStyle/>
          <a:p>
            <a:r>
              <a:rPr lang="en-US" sz="3400" dirty="0"/>
              <a:t>Permissions (8)</a:t>
            </a:r>
            <a:endParaRPr lang="en-US" dirty="0"/>
          </a:p>
        </p:txBody>
      </p:sp>
      <p:pic>
        <p:nvPicPr>
          <p:cNvPr id="6" name="Picture 5" descr="The figure shows a display of the Android 10’s background vs. foreground location prompt.&#10;Long description is available in notes, press F6">
            <a:extLst>
              <a:ext uri="{FF2B5EF4-FFF2-40B4-BE49-F238E27FC236}">
                <a16:creationId xmlns:a16="http://schemas.microsoft.com/office/drawing/2014/main" id="{8DC27AB6-24D1-867F-D7AE-8902DFB02322}"/>
              </a:ext>
            </a:extLst>
          </p:cNvPr>
          <p:cNvPicPr>
            <a:picLocks noChangeAspect="1"/>
          </p:cNvPicPr>
          <p:nvPr/>
        </p:nvPicPr>
        <p:blipFill>
          <a:blip r:embed="rId3"/>
          <a:stretch>
            <a:fillRect/>
          </a:stretch>
        </p:blipFill>
        <p:spPr>
          <a:xfrm>
            <a:off x="3906840" y="1081810"/>
            <a:ext cx="4378322" cy="3829846"/>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3948269" y="5069801"/>
            <a:ext cx="1713524"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Google 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2270475" y="5483612"/>
            <a:ext cx="7663223" cy="313350"/>
          </a:xfrm>
        </p:spPr>
        <p:txBody>
          <a:bodyPr wrap="square" lIns="0" tIns="18000" rIns="0" bIns="18000" anchor="ctr" anchorCtr="0">
            <a:spAutoFit/>
          </a:bodyPr>
          <a:lstStyle/>
          <a:p>
            <a:pPr marL="0" indent="0">
              <a:buNone/>
            </a:pPr>
            <a:r>
              <a:rPr lang="en-US" sz="1800" dirty="0"/>
              <a:t>Figure 10.78 Android 10’s background versus. foreground location prompt.</a:t>
            </a:r>
          </a:p>
        </p:txBody>
      </p:sp>
    </p:spTree>
    <p:extLst>
      <p:ext uri="{BB962C8B-B14F-4D97-AF65-F5344CB8AC3E}">
        <p14:creationId xmlns:p14="http://schemas.microsoft.com/office/powerpoint/2010/main" val="1772253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15939" y="236096"/>
            <a:ext cx="11160124" cy="559572"/>
          </a:xfrm>
        </p:spPr>
        <p:txBody>
          <a:bodyPr wrap="square" lIns="0" tIns="18000" rIns="0" bIns="18000" anchor="ctr" anchorCtr="0">
            <a:spAutoFit/>
          </a:bodyPr>
          <a:lstStyle/>
          <a:p>
            <a:r>
              <a:rPr lang="en-US" sz="3400" dirty="0"/>
              <a:t>Processes in Linux</a:t>
            </a:r>
          </a:p>
        </p:txBody>
      </p:sp>
      <p:pic>
        <p:nvPicPr>
          <p:cNvPr id="4" name="Picture 3" descr="The figure illustrates the programming code for the process creation in Linux.&#10;Long description is available in notes, press F6">
            <a:extLst>
              <a:ext uri="{FF2B5EF4-FFF2-40B4-BE49-F238E27FC236}">
                <a16:creationId xmlns:a16="http://schemas.microsoft.com/office/drawing/2014/main" id="{CE118D2E-56F7-4211-97E8-587A911230BF}"/>
              </a:ext>
            </a:extLst>
          </p:cNvPr>
          <p:cNvPicPr>
            <a:picLocks noChangeAspect="1"/>
          </p:cNvPicPr>
          <p:nvPr/>
        </p:nvPicPr>
        <p:blipFill>
          <a:blip r:embed="rId3"/>
          <a:stretch>
            <a:fillRect/>
          </a:stretch>
        </p:blipFill>
        <p:spPr>
          <a:xfrm>
            <a:off x="702027" y="1444184"/>
            <a:ext cx="10676105" cy="2865456"/>
          </a:xfrm>
          <a:prstGeom prst="rect">
            <a:avLst/>
          </a:prstGeom>
        </p:spPr>
      </p:pic>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4132766" y="4992805"/>
            <a:ext cx="3925996" cy="313350"/>
          </a:xfrm>
        </p:spPr>
        <p:txBody>
          <a:bodyPr wrap="square" lIns="0" tIns="18000" rIns="0" bIns="18000" anchor="ctr" anchorCtr="0">
            <a:spAutoFit/>
          </a:bodyPr>
          <a:lstStyle/>
          <a:p>
            <a:pPr marL="0" indent="0">
              <a:spcBef>
                <a:spcPts val="600"/>
              </a:spcBef>
              <a:buNone/>
            </a:pPr>
            <a:r>
              <a:rPr lang="en-US" sz="1800" dirty="0"/>
              <a:t>Figure 10.4 Process creation in Linux.</a:t>
            </a:r>
          </a:p>
        </p:txBody>
      </p:sp>
    </p:spTree>
    <p:extLst>
      <p:ext uri="{BB962C8B-B14F-4D97-AF65-F5344CB8AC3E}">
        <p14:creationId xmlns:p14="http://schemas.microsoft.com/office/powerpoint/2010/main" val="3498684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35197" y="228193"/>
            <a:ext cx="11193353" cy="559572"/>
          </a:xfrm>
        </p:spPr>
        <p:txBody>
          <a:bodyPr lIns="0" tIns="18000" rIns="0" bIns="18000" anchor="ctr" anchorCtr="0">
            <a:spAutoFit/>
          </a:bodyPr>
          <a:lstStyle/>
          <a:p>
            <a:r>
              <a:rPr lang="en-US" sz="3400" dirty="0"/>
              <a:t>Permissions (9)</a:t>
            </a:r>
            <a:endParaRPr lang="en-US" dirty="0"/>
          </a:p>
        </p:txBody>
      </p:sp>
      <p:pic>
        <p:nvPicPr>
          <p:cNvPr id="7" name="Picture 6" descr="The figure shows a display of the Android 11’s ‘‘only this once’’ prompt.&#10;Long description is available in notes, press F6">
            <a:extLst>
              <a:ext uri="{FF2B5EF4-FFF2-40B4-BE49-F238E27FC236}">
                <a16:creationId xmlns:a16="http://schemas.microsoft.com/office/drawing/2014/main" id="{F08DC39A-7D45-D7CB-0A1D-2196F10D9098}"/>
              </a:ext>
            </a:extLst>
          </p:cNvPr>
          <p:cNvPicPr>
            <a:picLocks noChangeAspect="1"/>
          </p:cNvPicPr>
          <p:nvPr/>
        </p:nvPicPr>
        <p:blipFill>
          <a:blip r:embed="rId3"/>
          <a:stretch>
            <a:fillRect/>
          </a:stretch>
        </p:blipFill>
        <p:spPr>
          <a:xfrm>
            <a:off x="3881489" y="1079807"/>
            <a:ext cx="4429025" cy="3874200"/>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3948269" y="5069801"/>
            <a:ext cx="1713524"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Google 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3544385" y="5529778"/>
            <a:ext cx="5132648" cy="313350"/>
          </a:xfrm>
        </p:spPr>
        <p:txBody>
          <a:bodyPr wrap="square" lIns="0" tIns="18000" rIns="0" bIns="18000" anchor="ctr" anchorCtr="0">
            <a:spAutoFit/>
          </a:bodyPr>
          <a:lstStyle/>
          <a:p>
            <a:pPr marL="0" indent="0">
              <a:buNone/>
            </a:pPr>
            <a:r>
              <a:rPr lang="en-US" sz="1800" dirty="0"/>
              <a:t>Figure 10.79 Android 11’s “only this once” prompt.</a:t>
            </a:r>
          </a:p>
        </p:txBody>
      </p:sp>
    </p:spTree>
    <p:extLst>
      <p:ext uri="{BB962C8B-B14F-4D97-AF65-F5344CB8AC3E}">
        <p14:creationId xmlns:p14="http://schemas.microsoft.com/office/powerpoint/2010/main" val="3005942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35197" y="228193"/>
            <a:ext cx="11193353" cy="559572"/>
          </a:xfrm>
        </p:spPr>
        <p:txBody>
          <a:bodyPr lIns="0" tIns="18000" rIns="0" bIns="18000" anchor="ctr" anchorCtr="0">
            <a:spAutoFit/>
          </a:bodyPr>
          <a:lstStyle/>
          <a:p>
            <a:r>
              <a:rPr lang="en-US" sz="3400" dirty="0"/>
              <a:t>Permissions (10)</a:t>
            </a:r>
            <a:endParaRPr lang="en-US" dirty="0"/>
          </a:p>
        </p:txBody>
      </p:sp>
      <p:pic>
        <p:nvPicPr>
          <p:cNvPr id="5" name="Picture 4" descr="The figure shows a display of the Android 11’s location permission settings.&#10;Long description is available in notes, press F6">
            <a:extLst>
              <a:ext uri="{FF2B5EF4-FFF2-40B4-BE49-F238E27FC236}">
                <a16:creationId xmlns:a16="http://schemas.microsoft.com/office/drawing/2014/main" id="{F044E890-040A-0D45-D7D7-0F804676DDA4}"/>
              </a:ext>
            </a:extLst>
          </p:cNvPr>
          <p:cNvPicPr>
            <a:picLocks noChangeAspect="1"/>
          </p:cNvPicPr>
          <p:nvPr/>
        </p:nvPicPr>
        <p:blipFill>
          <a:blip r:embed="rId3"/>
          <a:stretch>
            <a:fillRect/>
          </a:stretch>
        </p:blipFill>
        <p:spPr>
          <a:xfrm>
            <a:off x="4705594" y="1036436"/>
            <a:ext cx="2780812" cy="3890924"/>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4740764" y="5086037"/>
            <a:ext cx="1713524"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Google 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3306392" y="5606413"/>
            <a:ext cx="5600800" cy="371101"/>
          </a:xfrm>
        </p:spPr>
        <p:txBody>
          <a:bodyPr wrap="square" lIns="0" tIns="18000" rIns="0" bIns="18000" anchor="ctr" anchorCtr="0">
            <a:spAutoFit/>
          </a:bodyPr>
          <a:lstStyle/>
          <a:p>
            <a:pPr marL="0" indent="0">
              <a:buNone/>
            </a:pPr>
            <a:r>
              <a:rPr lang="en-US" sz="1800" dirty="0"/>
              <a:t>Figure 10.80 Android 11’s location permission settings.</a:t>
            </a:r>
          </a:p>
        </p:txBody>
      </p:sp>
    </p:spTree>
    <p:extLst>
      <p:ext uri="{BB962C8B-B14F-4D97-AF65-F5344CB8AC3E}">
        <p14:creationId xmlns:p14="http://schemas.microsoft.com/office/powerpoint/2010/main" val="14619686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35197" y="228193"/>
            <a:ext cx="11193353" cy="559572"/>
          </a:xfrm>
        </p:spPr>
        <p:txBody>
          <a:bodyPr lIns="0" tIns="18000" rIns="0" bIns="18000" anchor="ctr" anchorCtr="0">
            <a:spAutoFit/>
          </a:bodyPr>
          <a:lstStyle/>
          <a:p>
            <a:r>
              <a:rPr lang="en-US" sz="3400" dirty="0"/>
              <a:t>Permissions (11)</a:t>
            </a:r>
            <a:endParaRPr lang="en-US" dirty="0"/>
          </a:p>
        </p:txBody>
      </p:sp>
      <p:pic>
        <p:nvPicPr>
          <p:cNvPr id="6" name="Picture 5" descr="The figure shows a display of the Android 12’s coarse vs. fine prompt.&#10;Long description is available in notes, press F6">
            <a:extLst>
              <a:ext uri="{FF2B5EF4-FFF2-40B4-BE49-F238E27FC236}">
                <a16:creationId xmlns:a16="http://schemas.microsoft.com/office/drawing/2014/main" id="{8D7DCB27-EF82-2ECB-E9FE-C12693C92DC0}"/>
              </a:ext>
            </a:extLst>
          </p:cNvPr>
          <p:cNvPicPr>
            <a:picLocks noChangeAspect="1"/>
          </p:cNvPicPr>
          <p:nvPr/>
        </p:nvPicPr>
        <p:blipFill>
          <a:blip r:embed="rId3"/>
          <a:stretch>
            <a:fillRect/>
          </a:stretch>
        </p:blipFill>
        <p:spPr>
          <a:xfrm>
            <a:off x="4688324" y="1065270"/>
            <a:ext cx="2815355" cy="4054312"/>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4740764" y="5297051"/>
            <a:ext cx="1713524"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Google 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3306392" y="5635288"/>
            <a:ext cx="5600800" cy="313350"/>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Figure 10.81 Android 12’s coarse versus. fine prompt.</a:t>
            </a:r>
          </a:p>
        </p:txBody>
      </p:sp>
    </p:spTree>
    <p:extLst>
      <p:ext uri="{BB962C8B-B14F-4D97-AF65-F5344CB8AC3E}">
        <p14:creationId xmlns:p14="http://schemas.microsoft.com/office/powerpoint/2010/main" val="29311467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35197" y="228193"/>
            <a:ext cx="11193353" cy="559572"/>
          </a:xfrm>
        </p:spPr>
        <p:txBody>
          <a:bodyPr lIns="0" tIns="18000" rIns="0" bIns="18000" anchor="ctr" anchorCtr="0">
            <a:spAutoFit/>
          </a:bodyPr>
          <a:lstStyle/>
          <a:p>
            <a:r>
              <a:rPr lang="en-US" sz="3400" dirty="0"/>
              <a:t>Permissions (12)</a:t>
            </a:r>
            <a:endParaRPr lang="en-US" dirty="0"/>
          </a:p>
        </p:txBody>
      </p:sp>
      <p:pic>
        <p:nvPicPr>
          <p:cNvPr id="5" name="Picture 4" descr="The figure shows a display of the Android 12’s privacy dashboard showing ‘‘location’’ details.&#10;Long description is available in notes, press F6">
            <a:extLst>
              <a:ext uri="{FF2B5EF4-FFF2-40B4-BE49-F238E27FC236}">
                <a16:creationId xmlns:a16="http://schemas.microsoft.com/office/drawing/2014/main" id="{52722731-3AD9-D799-C59C-874EEB973944}"/>
              </a:ext>
            </a:extLst>
          </p:cNvPr>
          <p:cNvPicPr>
            <a:picLocks noChangeAspect="1"/>
          </p:cNvPicPr>
          <p:nvPr/>
        </p:nvPicPr>
        <p:blipFill>
          <a:blip r:embed="rId3"/>
          <a:stretch>
            <a:fillRect/>
          </a:stretch>
        </p:blipFill>
        <p:spPr>
          <a:xfrm>
            <a:off x="5078592" y="1010017"/>
            <a:ext cx="2034819" cy="4242721"/>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5092461" y="5472901"/>
            <a:ext cx="1713524"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Google 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2409569" y="5828718"/>
            <a:ext cx="7385054" cy="313350"/>
          </a:xfrm>
        </p:spPr>
        <p:txBody>
          <a:bodyPr wrap="square" lIns="0" tIns="18000" rIns="0" bIns="18000" anchor="ctr" anchorCtr="0">
            <a:spAutoFit/>
          </a:bodyPr>
          <a:lstStyle/>
          <a:p>
            <a:pPr marL="0" indent="0">
              <a:buNone/>
            </a:pPr>
            <a:r>
              <a:rPr lang="en-US" sz="1800" dirty="0"/>
              <a:t>Figure 10.82 Android 12’s privacy dashboard showing “location” details.</a:t>
            </a:r>
          </a:p>
        </p:txBody>
      </p:sp>
    </p:spTree>
    <p:extLst>
      <p:ext uri="{BB962C8B-B14F-4D97-AF65-F5344CB8AC3E}">
        <p14:creationId xmlns:p14="http://schemas.microsoft.com/office/powerpoint/2010/main" val="1026419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35197" y="228193"/>
            <a:ext cx="11193353" cy="559572"/>
          </a:xfrm>
        </p:spPr>
        <p:txBody>
          <a:bodyPr lIns="0" tIns="18000" rIns="0" bIns="18000" anchor="ctr" anchorCtr="0">
            <a:spAutoFit/>
          </a:bodyPr>
          <a:lstStyle/>
          <a:p>
            <a:r>
              <a:rPr lang="en-US" sz="3400" dirty="0"/>
              <a:t>Battery Use (1)</a:t>
            </a:r>
            <a:endParaRPr lang="en-US" dirty="0"/>
          </a:p>
        </p:txBody>
      </p:sp>
      <p:pic>
        <p:nvPicPr>
          <p:cNvPr id="6" name="Picture 5" descr="The figure shows a display of the Android’s early battery use screen.&#10;Long description is available in notes, press F6">
            <a:extLst>
              <a:ext uri="{FF2B5EF4-FFF2-40B4-BE49-F238E27FC236}">
                <a16:creationId xmlns:a16="http://schemas.microsoft.com/office/drawing/2014/main" id="{0A365E37-E7F9-BF0A-BBC8-9E01A912321A}"/>
              </a:ext>
            </a:extLst>
          </p:cNvPr>
          <p:cNvPicPr>
            <a:picLocks noChangeAspect="1"/>
          </p:cNvPicPr>
          <p:nvPr/>
        </p:nvPicPr>
        <p:blipFill>
          <a:blip r:embed="rId3"/>
          <a:stretch>
            <a:fillRect/>
          </a:stretch>
        </p:blipFill>
        <p:spPr>
          <a:xfrm>
            <a:off x="4765914" y="994489"/>
            <a:ext cx="2660175" cy="4329958"/>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4811102" y="5472901"/>
            <a:ext cx="1713524"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Google 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3658573" y="5786744"/>
            <a:ext cx="4888046" cy="360187"/>
          </a:xfrm>
        </p:spPr>
        <p:txBody>
          <a:bodyPr wrap="square" lIns="0" tIns="18000" rIns="0" bIns="18000" anchor="ctr" anchorCtr="0">
            <a:spAutoFit/>
          </a:bodyPr>
          <a:lstStyle/>
          <a:p>
            <a:pPr marL="0" indent="0">
              <a:buNone/>
            </a:pPr>
            <a:r>
              <a:rPr lang="en-US" sz="1800" dirty="0"/>
              <a:t>Figure 10.83 Android’s early battery use screen.</a:t>
            </a:r>
          </a:p>
        </p:txBody>
      </p:sp>
    </p:spTree>
    <p:extLst>
      <p:ext uri="{BB962C8B-B14F-4D97-AF65-F5344CB8AC3E}">
        <p14:creationId xmlns:p14="http://schemas.microsoft.com/office/powerpoint/2010/main" val="17834315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86F51-5F08-03CF-AD17-190D895EBAB3}"/>
              </a:ext>
            </a:extLst>
          </p:cNvPr>
          <p:cNvSpPr>
            <a:spLocks noGrp="1"/>
          </p:cNvSpPr>
          <p:nvPr>
            <p:ph type="title"/>
          </p:nvPr>
        </p:nvSpPr>
        <p:spPr>
          <a:xfrm>
            <a:off x="535197" y="228193"/>
            <a:ext cx="11193353" cy="559572"/>
          </a:xfrm>
        </p:spPr>
        <p:txBody>
          <a:bodyPr lIns="0" tIns="18000" rIns="0" bIns="18000" anchor="ctr" anchorCtr="0">
            <a:spAutoFit/>
          </a:bodyPr>
          <a:lstStyle/>
          <a:p>
            <a:r>
              <a:rPr lang="en-US" sz="3400" dirty="0"/>
              <a:t>Battery Use (2)</a:t>
            </a:r>
            <a:endParaRPr lang="en-US" dirty="0"/>
          </a:p>
        </p:txBody>
      </p:sp>
      <p:pic>
        <p:nvPicPr>
          <p:cNvPr id="5" name="Picture 4" descr="The figure shows a display of the doze and maintenance windows.&#10;Long description is available in notes, press F6">
            <a:extLst>
              <a:ext uri="{FF2B5EF4-FFF2-40B4-BE49-F238E27FC236}">
                <a16:creationId xmlns:a16="http://schemas.microsoft.com/office/drawing/2014/main" id="{D5926E65-3992-391F-4944-34DB454293EF}"/>
              </a:ext>
            </a:extLst>
          </p:cNvPr>
          <p:cNvPicPr>
            <a:picLocks noChangeAspect="1"/>
          </p:cNvPicPr>
          <p:nvPr/>
        </p:nvPicPr>
        <p:blipFill>
          <a:blip r:embed="rId3"/>
          <a:stretch>
            <a:fillRect/>
          </a:stretch>
        </p:blipFill>
        <p:spPr>
          <a:xfrm>
            <a:off x="2097461" y="1926011"/>
            <a:ext cx="8019383" cy="2885211"/>
          </a:xfrm>
          <a:prstGeom prst="rect">
            <a:avLst/>
          </a:prstGeom>
        </p:spPr>
      </p:pic>
      <p:sp>
        <p:nvSpPr>
          <p:cNvPr id="3" name="Content Placeholder 2">
            <a:extLst>
              <a:ext uri="{FF2B5EF4-FFF2-40B4-BE49-F238E27FC236}">
                <a16:creationId xmlns:a16="http://schemas.microsoft.com/office/drawing/2014/main" id="{E50DC94D-1EB7-D033-009D-0BDF3A37F5FE}"/>
              </a:ext>
            </a:extLst>
          </p:cNvPr>
          <p:cNvSpPr>
            <a:spLocks noGrp="1"/>
          </p:cNvSpPr>
          <p:nvPr>
            <p:ph sz="quarter" idx="13"/>
          </p:nvPr>
        </p:nvSpPr>
        <p:spPr>
          <a:xfrm>
            <a:off x="2243748" y="5079739"/>
            <a:ext cx="1713524" cy="221018"/>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Google 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err="1">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L</a:t>
            </a:r>
            <a:r>
              <a:rPr kumimoji="0" lang="en-US" sz="1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 </a:t>
            </a: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sym typeface="Arial"/>
              </a:rPr>
              <a:t>C</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 name="Content Placeholder 3">
            <a:extLst>
              <a:ext uri="{FF2B5EF4-FFF2-40B4-BE49-F238E27FC236}">
                <a16:creationId xmlns:a16="http://schemas.microsoft.com/office/drawing/2014/main" id="{8F6E49D0-1854-EBCC-0C3E-8692F4BE0B7F}"/>
              </a:ext>
            </a:extLst>
          </p:cNvPr>
          <p:cNvSpPr>
            <a:spLocks noGrp="1"/>
          </p:cNvSpPr>
          <p:nvPr>
            <p:ph sz="quarter" idx="14"/>
          </p:nvPr>
        </p:nvSpPr>
        <p:spPr>
          <a:xfrm>
            <a:off x="3730451" y="5614442"/>
            <a:ext cx="4744290" cy="353090"/>
          </a:xfrm>
        </p:spPr>
        <p:txBody>
          <a:bodyPr wrap="square" lIns="0" tIns="18000" rIns="0" bIns="18000" anchor="ctr" anchorCtr="0">
            <a:spAutoFit/>
          </a:bodyPr>
          <a:lstStyle/>
          <a:p>
            <a:pPr marL="0" indent="0">
              <a:buNone/>
            </a:pPr>
            <a:r>
              <a:rPr lang="en-US" sz="1800" dirty="0"/>
              <a:t>Figure 10.84 Doze and maintenance windows.</a:t>
            </a:r>
          </a:p>
        </p:txBody>
      </p:sp>
    </p:spTree>
    <p:extLst>
      <p:ext uri="{BB962C8B-B14F-4D97-AF65-F5344CB8AC3E}">
        <p14:creationId xmlns:p14="http://schemas.microsoft.com/office/powerpoint/2010/main" val="24600554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515938" y="236436"/>
            <a:ext cx="8218265" cy="559572"/>
          </a:xfrm>
        </p:spPr>
        <p:txBody>
          <a:bodyPr wrap="square" lIns="0" tIns="18000" rIns="0" bIns="18000" rtlCol="0" anchor="ctr" anchorCtr="0">
            <a:spAutoFit/>
          </a:bodyPr>
          <a:lstStyle/>
          <a:p>
            <a:pPr>
              <a:defRPr/>
            </a:pPr>
            <a:r>
              <a:rPr lang="en-US" dirty="0">
                <a:latin typeface="+mj-lt"/>
              </a:rPr>
              <a:t>Copyright</a:t>
            </a:r>
            <a:endParaRPr lang="en-US" b="0" dirty="0">
              <a:latin typeface="+mj-lt"/>
            </a:endParaRPr>
          </a:p>
        </p:txBody>
      </p:sp>
      <p:pic>
        <p:nvPicPr>
          <p:cNvPr id="47107" name="Picture Placeholder 9" descr="Warning">
            <a:extLst>
              <a:ext uri="{FF2B5EF4-FFF2-40B4-BE49-F238E27FC236}">
                <a16:creationId xmlns:a16="http://schemas.microsoft.com/office/drawing/2014/main" id="{39143CDC-0F5E-4B76-B367-735F3520DE4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1981201" y="2704861"/>
            <a:ext cx="1269677" cy="1269677"/>
          </a:xfr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3429000" y="1866418"/>
            <a:ext cx="6878544" cy="3262432"/>
          </a:xfrm>
          <a:ln w="28575">
            <a:solidFill>
              <a:schemeClr val="tx1"/>
            </a:solidFill>
            <a:miter lim="800000"/>
            <a:headEnd/>
            <a:tailEnd/>
          </a:ln>
        </p:spPr>
        <p:txBody>
          <a:bodyPr wrap="square" lIns="274320" tIns="274320" rIns="274320" bIns="274320" numCol="1" anchor="ctr" anchorCtr="0" compatLnSpc="1">
            <a:prstTxWarp prst="textNoShape">
              <a:avLst/>
            </a:prstTxWarp>
            <a:spAutoFit/>
          </a:bodyPr>
          <a:lstStyle/>
          <a:p>
            <a:pPr marL="0" indent="0">
              <a:buNone/>
            </a:pPr>
            <a:r>
              <a:rPr lang="en-US" altLang="en-US" b="1"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3925</TotalTime>
  <Words>15739</Words>
  <Application>Microsoft Office PowerPoint</Application>
  <PresentationFormat>Widescreen</PresentationFormat>
  <Paragraphs>1017</Paragraphs>
  <Slides>96</Slides>
  <Notes>92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96</vt:i4>
      </vt:variant>
    </vt:vector>
  </HeadingPairs>
  <TitlesOfParts>
    <vt:vector size="103" baseType="lpstr">
      <vt:lpstr>Calibri</vt:lpstr>
      <vt:lpstr>Arial</vt:lpstr>
      <vt:lpstr>Verdana</vt:lpstr>
      <vt:lpstr>Times New Roman</vt:lpstr>
      <vt:lpstr>Consolas</vt:lpstr>
      <vt:lpstr>USHE</vt:lpstr>
      <vt:lpstr>USHE_slide options</vt:lpstr>
      <vt:lpstr>Modern Operating Systems</vt:lpstr>
      <vt:lpstr>History of U N I X and Linux</vt:lpstr>
      <vt:lpstr>U N I X/Linux Goals</vt:lpstr>
      <vt:lpstr>Interfaces to Linux</vt:lpstr>
      <vt:lpstr>Linux Utility Programs (1)</vt:lpstr>
      <vt:lpstr>Linux Utility Programs (2)</vt:lpstr>
      <vt:lpstr>Linux Utility Programs (3)</vt:lpstr>
      <vt:lpstr>Kernel Structure</vt:lpstr>
      <vt:lpstr>Processes in Linux</vt:lpstr>
      <vt:lpstr>Signals in Linux </vt:lpstr>
      <vt:lpstr>Process Management System Calls in Linux</vt:lpstr>
      <vt:lpstr>A Simple Linux Shell</vt:lpstr>
      <vt:lpstr>Implementation of Processes and Threads</vt:lpstr>
      <vt:lpstr>Implementation of Exec</vt:lpstr>
      <vt:lpstr>The Clone System Call</vt:lpstr>
      <vt:lpstr>Scheduling in Linux (1)</vt:lpstr>
      <vt:lpstr>Scheduling in Linux (2)</vt:lpstr>
      <vt:lpstr>Booting Linux</vt:lpstr>
      <vt:lpstr>Memory Management in Linux (1)</vt:lpstr>
      <vt:lpstr>Memory Management in Linux (2)</vt:lpstr>
      <vt:lpstr>Memory Management System Calls in Linux</vt:lpstr>
      <vt:lpstr>Physical Memory Management (1 of 3)</vt:lpstr>
      <vt:lpstr>Physical Memory Management (2 of 3)</vt:lpstr>
      <vt:lpstr>Physical Memory Management (3 of 3)</vt:lpstr>
      <vt:lpstr>Memory Allocation Mechanisms</vt:lpstr>
      <vt:lpstr>The Page Replacement Algorithm</vt:lpstr>
      <vt:lpstr>Networking (1)</vt:lpstr>
      <vt:lpstr>Networking (2)</vt:lpstr>
      <vt:lpstr>Input/Output System Calls in Linux</vt:lpstr>
      <vt:lpstr>The Major Device Table</vt:lpstr>
      <vt:lpstr>Implementation of Input/Output in Linux</vt:lpstr>
      <vt:lpstr>The Linux File System (1)</vt:lpstr>
      <vt:lpstr>The Linux File System (2)</vt:lpstr>
      <vt:lpstr>The Linux File System (3)</vt:lpstr>
      <vt:lpstr>The Linux File System (4)</vt:lpstr>
      <vt:lpstr>File System Calls in Linux (1)</vt:lpstr>
      <vt:lpstr>File System Calls in Linux (2)</vt:lpstr>
      <vt:lpstr>File System Calls in Linux (3)</vt:lpstr>
      <vt:lpstr>The Linux Virtual File System</vt:lpstr>
      <vt:lpstr>The Linux Ext2 File System (1)</vt:lpstr>
      <vt:lpstr>The Linux Ext2 File System (2)</vt:lpstr>
      <vt:lpstr>The Linux Ext2 File System (3)</vt:lpstr>
      <vt:lpstr>The Linux Ext2 File System (4)</vt:lpstr>
      <vt:lpstr>N F S Protocols</vt:lpstr>
      <vt:lpstr>N F S Implementation</vt:lpstr>
      <vt:lpstr>Security in Linux</vt:lpstr>
      <vt:lpstr>Security System Calls in Linux</vt:lpstr>
      <vt:lpstr>ANDROID</vt:lpstr>
      <vt:lpstr>Android System Architecture</vt:lpstr>
      <vt:lpstr>Packages</vt:lpstr>
      <vt:lpstr>Android Run Time (A R T)</vt:lpstr>
      <vt:lpstr>Binder Kernel Module</vt:lpstr>
      <vt:lpstr>Binder Transactions</vt:lpstr>
      <vt:lpstr>Cross Process Transactions</vt:lpstr>
      <vt:lpstr>Transferring Binder Objects</vt:lpstr>
      <vt:lpstr>Binder User-Space A P I</vt:lpstr>
      <vt:lpstr>Example Package Interface</vt:lpstr>
      <vt:lpstr>Binder Inheritance</vt:lpstr>
      <vt:lpstr>A I D L-Based Binder I P C</vt:lpstr>
      <vt:lpstr>Service Manager</vt:lpstr>
      <vt:lpstr>Android Manifest</vt:lpstr>
      <vt:lpstr>Activities</vt:lpstr>
      <vt:lpstr>Starting Another Activity</vt:lpstr>
      <vt:lpstr>Reclaiming RAM</vt:lpstr>
      <vt:lpstr>Sharing Data between Applications</vt:lpstr>
      <vt:lpstr>Going Back to the Email Application</vt:lpstr>
      <vt:lpstr>Application Services</vt:lpstr>
      <vt:lpstr>Sync Service Example</vt:lpstr>
      <vt:lpstr>Binding to a Service</vt:lpstr>
      <vt:lpstr>Broadcasting</vt:lpstr>
      <vt:lpstr>Content Providers</vt:lpstr>
      <vt:lpstr>Starting an Application</vt:lpstr>
      <vt:lpstr>Types of Processes</vt:lpstr>
      <vt:lpstr>Process Importance (1)</vt:lpstr>
      <vt:lpstr>Process Importance (2)</vt:lpstr>
      <vt:lpstr>U I D s</vt:lpstr>
      <vt:lpstr>Permissions (1)</vt:lpstr>
      <vt:lpstr>Permissions (2)</vt:lpstr>
      <vt:lpstr>Content Providers (1)</vt:lpstr>
      <vt:lpstr>Content Providers (2)</vt:lpstr>
      <vt:lpstr>Security</vt:lpstr>
      <vt:lpstr>Permissions Revisited (1)</vt:lpstr>
      <vt:lpstr>Permissions (2) </vt:lpstr>
      <vt:lpstr>Permissions (3)</vt:lpstr>
      <vt:lpstr>Permissions (4)</vt:lpstr>
      <vt:lpstr>Permissions (5)</vt:lpstr>
      <vt:lpstr>Permissions (6)</vt:lpstr>
      <vt:lpstr>Permissions (7)</vt:lpstr>
      <vt:lpstr>Permissions (8)</vt:lpstr>
      <vt:lpstr>Permissions (9)</vt:lpstr>
      <vt:lpstr>Permissions (10)</vt:lpstr>
      <vt:lpstr>Permissions (11)</vt:lpstr>
      <vt:lpstr>Permissions (12)</vt:lpstr>
      <vt:lpstr>Battery Use (1)</vt:lpstr>
      <vt:lpstr>Battery Use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10</dc:title>
  <dc:subject>Computer Science</dc:subject>
  <dc:creator>Tanenbaum and Bos</dc:creator>
  <cp:keywords/>
  <dc:description>This presentation contains code snippets. When listening to code, you may need to go character by character to hear all punctuation symbols.</dc:description>
  <cp:lastModifiedBy>Vinothini Radhakrishnan (Integra)</cp:lastModifiedBy>
  <cp:revision>426</cp:revision>
  <dcterms:modified xsi:type="dcterms:W3CDTF">2023-08-05T01:28:32Z</dcterms:modified>
</cp:coreProperties>
</file>